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59"/>
  </p:notesMasterIdLst>
  <p:handoutMasterIdLst>
    <p:handoutMasterId r:id="rId60"/>
  </p:handoutMasterIdLst>
  <p:sldIdLst>
    <p:sldId id="304" r:id="rId2"/>
    <p:sldId id="316" r:id="rId3"/>
    <p:sldId id="315" r:id="rId4"/>
    <p:sldId id="305" r:id="rId5"/>
    <p:sldId id="306" r:id="rId6"/>
    <p:sldId id="307" r:id="rId7"/>
    <p:sldId id="308" r:id="rId8"/>
    <p:sldId id="309" r:id="rId9"/>
    <p:sldId id="310" r:id="rId10"/>
    <p:sldId id="311" r:id="rId11"/>
    <p:sldId id="312" r:id="rId12"/>
    <p:sldId id="314" r:id="rId13"/>
    <p:sldId id="313" r:id="rId14"/>
    <p:sldId id="326" r:id="rId15"/>
    <p:sldId id="327" r:id="rId16"/>
    <p:sldId id="328" r:id="rId17"/>
    <p:sldId id="329" r:id="rId18"/>
    <p:sldId id="330" r:id="rId19"/>
    <p:sldId id="331" r:id="rId20"/>
    <p:sldId id="332" r:id="rId21"/>
    <p:sldId id="333" r:id="rId22"/>
    <p:sldId id="355" r:id="rId23"/>
    <p:sldId id="334" r:id="rId24"/>
    <p:sldId id="335" r:id="rId25"/>
    <p:sldId id="336" r:id="rId26"/>
    <p:sldId id="337" r:id="rId27"/>
    <p:sldId id="338" r:id="rId28"/>
    <p:sldId id="339" r:id="rId29"/>
    <p:sldId id="340" r:id="rId30"/>
    <p:sldId id="341" r:id="rId31"/>
    <p:sldId id="342" r:id="rId32"/>
    <p:sldId id="343" r:id="rId33"/>
    <p:sldId id="344" r:id="rId34"/>
    <p:sldId id="345" r:id="rId35"/>
    <p:sldId id="346" r:id="rId36"/>
    <p:sldId id="347" r:id="rId37"/>
    <p:sldId id="348" r:id="rId38"/>
    <p:sldId id="349" r:id="rId39"/>
    <p:sldId id="350" r:id="rId40"/>
    <p:sldId id="351" r:id="rId41"/>
    <p:sldId id="352" r:id="rId42"/>
    <p:sldId id="353" r:id="rId43"/>
    <p:sldId id="317" r:id="rId44"/>
    <p:sldId id="318" r:id="rId45"/>
    <p:sldId id="319" r:id="rId46"/>
    <p:sldId id="320" r:id="rId47"/>
    <p:sldId id="321" r:id="rId48"/>
    <p:sldId id="322" r:id="rId49"/>
    <p:sldId id="354" r:id="rId50"/>
    <p:sldId id="323" r:id="rId51"/>
    <p:sldId id="356" r:id="rId52"/>
    <p:sldId id="324" r:id="rId53"/>
    <p:sldId id="325" r:id="rId54"/>
    <p:sldId id="357" r:id="rId55"/>
    <p:sldId id="358" r:id="rId56"/>
    <p:sldId id="359" r:id="rId57"/>
    <p:sldId id="360" r:id="rId58"/>
  </p:sldIdLst>
  <p:sldSz cx="9144000" cy="6858000" type="screen4x3"/>
  <p:notesSz cx="7099300" cy="10234613"/>
  <p:defaultTextStyle>
    <a:defPPr>
      <a:defRPr lang="de-DE"/>
    </a:defPPr>
    <a:lvl1pPr algn="l" rtl="0" eaLnBrk="0" fontAlgn="base" hangingPunct="0">
      <a:spcBef>
        <a:spcPct val="0"/>
      </a:spcBef>
      <a:spcAft>
        <a:spcPct val="0"/>
      </a:spcAft>
      <a:defRPr sz="28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28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28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Verdana" panose="020B0604030504040204" pitchFamily="34" charset="0"/>
        <a:ea typeface="+mn-ea"/>
        <a:cs typeface="+mn-cs"/>
      </a:defRPr>
    </a:lvl5pPr>
    <a:lvl6pPr marL="2286000" algn="l" defTabSz="914400" rtl="0" eaLnBrk="1" latinLnBrk="0" hangingPunct="1">
      <a:defRPr sz="2800" kern="1200">
        <a:solidFill>
          <a:schemeClr val="tx1"/>
        </a:solidFill>
        <a:latin typeface="Verdana" panose="020B0604030504040204" pitchFamily="34" charset="0"/>
        <a:ea typeface="+mn-ea"/>
        <a:cs typeface="+mn-cs"/>
      </a:defRPr>
    </a:lvl6pPr>
    <a:lvl7pPr marL="2743200" algn="l" defTabSz="914400" rtl="0" eaLnBrk="1" latinLnBrk="0" hangingPunct="1">
      <a:defRPr sz="2800" kern="1200">
        <a:solidFill>
          <a:schemeClr val="tx1"/>
        </a:solidFill>
        <a:latin typeface="Verdana" panose="020B0604030504040204" pitchFamily="34" charset="0"/>
        <a:ea typeface="+mn-ea"/>
        <a:cs typeface="+mn-cs"/>
      </a:defRPr>
    </a:lvl7pPr>
    <a:lvl8pPr marL="3200400" algn="l" defTabSz="914400" rtl="0" eaLnBrk="1" latinLnBrk="0" hangingPunct="1">
      <a:defRPr sz="2800" kern="1200">
        <a:solidFill>
          <a:schemeClr val="tx1"/>
        </a:solidFill>
        <a:latin typeface="Verdana" panose="020B0604030504040204" pitchFamily="34" charset="0"/>
        <a:ea typeface="+mn-ea"/>
        <a:cs typeface="+mn-cs"/>
      </a:defRPr>
    </a:lvl8pPr>
    <a:lvl9pPr marL="3657600" algn="l" defTabSz="914400" rtl="0" eaLnBrk="1" latinLnBrk="0" hangingPunct="1">
      <a:defRPr sz="28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1356" autoAdjust="0"/>
    <p:restoredTop sz="94723" autoAdjust="0"/>
  </p:normalViewPr>
  <p:slideViewPr>
    <p:cSldViewPr>
      <p:cViewPr varScale="1">
        <p:scale>
          <a:sx n="87" d="100"/>
          <a:sy n="87" d="100"/>
        </p:scale>
        <p:origin x="-1344" y="-78"/>
      </p:cViewPr>
      <p:guideLst>
        <p:guide orient="horz" pos="2160"/>
        <p:guide pos="2880"/>
      </p:guideLst>
    </p:cSldViewPr>
  </p:slideViewPr>
  <p:notesTextViewPr>
    <p:cViewPr>
      <p:scale>
        <a:sx n="3" d="2"/>
        <a:sy n="3" d="2"/>
      </p:scale>
      <p:origin x="0" y="0"/>
    </p:cViewPr>
  </p:notesTextViewPr>
  <p:sorterViewPr>
    <p:cViewPr>
      <p:scale>
        <a:sx n="75" d="100"/>
        <a:sy n="75" d="100"/>
      </p:scale>
      <p:origin x="0" y="4464"/>
    </p:cViewPr>
  </p:sorterViewPr>
  <p:notesViewPr>
    <p:cSldViewPr>
      <p:cViewPr varScale="1">
        <p:scale>
          <a:sx n="59" d="100"/>
          <a:sy n="59" d="100"/>
        </p:scale>
        <p:origin x="-1938" y="-96"/>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34" tIns="49516" rIns="99034" bIns="49516" numCol="1" anchor="t" anchorCtr="0" compatLnSpc="1">
            <a:prstTxWarp prst="textNoShape">
              <a:avLst/>
            </a:prstTxWarp>
          </a:bodyPr>
          <a:lstStyle>
            <a:lvl1pPr defTabSz="990600" eaLnBrk="1" hangingPunct="1">
              <a:defRPr sz="1200">
                <a:latin typeface="Arial" charset="0"/>
              </a:defRPr>
            </a:lvl1pPr>
          </a:lstStyle>
          <a:p>
            <a:pPr>
              <a:defRPr/>
            </a:pPr>
            <a:endParaRPr lang="de-DE"/>
          </a:p>
        </p:txBody>
      </p:sp>
      <p:sp>
        <p:nvSpPr>
          <p:cNvPr id="67587"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34" tIns="49516" rIns="99034" bIns="49516" numCol="1" anchor="t" anchorCtr="0" compatLnSpc="1">
            <a:prstTxWarp prst="textNoShape">
              <a:avLst/>
            </a:prstTxWarp>
          </a:bodyPr>
          <a:lstStyle>
            <a:lvl1pPr algn="r" defTabSz="990600" eaLnBrk="1" hangingPunct="1">
              <a:defRPr sz="1200">
                <a:latin typeface="Arial" charset="0"/>
              </a:defRPr>
            </a:lvl1pPr>
          </a:lstStyle>
          <a:p>
            <a:pPr>
              <a:defRPr/>
            </a:pPr>
            <a:endParaRPr lang="de-DE"/>
          </a:p>
        </p:txBody>
      </p:sp>
      <p:sp>
        <p:nvSpPr>
          <p:cNvPr id="67588"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34" tIns="49516" rIns="99034" bIns="49516" numCol="1" anchor="b" anchorCtr="0" compatLnSpc="1">
            <a:prstTxWarp prst="textNoShape">
              <a:avLst/>
            </a:prstTxWarp>
          </a:bodyPr>
          <a:lstStyle>
            <a:lvl1pPr defTabSz="990600" eaLnBrk="1" hangingPunct="1">
              <a:defRPr sz="1200">
                <a:latin typeface="Arial" charset="0"/>
              </a:defRPr>
            </a:lvl1pPr>
          </a:lstStyle>
          <a:p>
            <a:pPr>
              <a:defRPr/>
            </a:pPr>
            <a:endParaRPr lang="de-DE"/>
          </a:p>
        </p:txBody>
      </p:sp>
      <p:sp>
        <p:nvSpPr>
          <p:cNvPr id="67589"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34" tIns="49516" rIns="99034" bIns="49516" numCol="1" anchor="b" anchorCtr="0" compatLnSpc="1">
            <a:prstTxWarp prst="textNoShape">
              <a:avLst/>
            </a:prstTxWarp>
          </a:bodyPr>
          <a:lstStyle>
            <a:lvl1pPr algn="r" defTabSz="990600" eaLnBrk="1" hangingPunct="1">
              <a:defRPr sz="1200" smtClean="0">
                <a:latin typeface="Arial" panose="020B0604020202020204" pitchFamily="34" charset="0"/>
              </a:defRPr>
            </a:lvl1pPr>
          </a:lstStyle>
          <a:p>
            <a:pPr>
              <a:defRPr/>
            </a:pPr>
            <a:fld id="{F1E9FFB0-6989-48A7-B66E-7D6D1EDA426F}" type="slidenum">
              <a:rPr lang="de-DE" altLang="de-DE"/>
              <a:pPr>
                <a:defRPr/>
              </a:pPr>
              <a:t>‹Nr.›</a:t>
            </a:fld>
            <a:endParaRPr lang="de-DE" altLang="de-DE"/>
          </a:p>
        </p:txBody>
      </p:sp>
    </p:spTree>
    <p:extLst>
      <p:ext uri="{BB962C8B-B14F-4D97-AF65-F5344CB8AC3E}">
        <p14:creationId xmlns:p14="http://schemas.microsoft.com/office/powerpoint/2010/main" val="3721882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34" tIns="49516" rIns="99034" bIns="49516" numCol="1" anchor="t" anchorCtr="0" compatLnSpc="1">
            <a:prstTxWarp prst="textNoShape">
              <a:avLst/>
            </a:prstTxWarp>
          </a:bodyPr>
          <a:lstStyle>
            <a:lvl1pPr defTabSz="990600" eaLnBrk="1" hangingPunct="1">
              <a:defRPr sz="1200">
                <a:latin typeface="Arial" charset="0"/>
              </a:defRPr>
            </a:lvl1pPr>
          </a:lstStyle>
          <a:p>
            <a:pPr>
              <a:defRPr/>
            </a:pPr>
            <a:endParaRPr lang="de-DE"/>
          </a:p>
        </p:txBody>
      </p:sp>
      <p:sp>
        <p:nvSpPr>
          <p:cNvPr id="69635"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34" tIns="49516" rIns="99034" bIns="49516" numCol="1" anchor="t" anchorCtr="0" compatLnSpc="1">
            <a:prstTxWarp prst="textNoShape">
              <a:avLst/>
            </a:prstTxWarp>
          </a:bodyPr>
          <a:lstStyle>
            <a:lvl1pPr algn="r" defTabSz="990600" eaLnBrk="1" hangingPunct="1">
              <a:defRPr sz="1200">
                <a:latin typeface="Arial" charset="0"/>
              </a:defRPr>
            </a:lvl1pPr>
          </a:lstStyle>
          <a:p>
            <a:pPr>
              <a:defRPr/>
            </a:pPr>
            <a:endParaRPr lang="de-DE"/>
          </a:p>
        </p:txBody>
      </p:sp>
      <p:sp>
        <p:nvSpPr>
          <p:cNvPr id="3076"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7"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34" tIns="49516" rIns="99034" bIns="49516"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9638"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34" tIns="49516" rIns="99034" bIns="49516" numCol="1" anchor="b" anchorCtr="0" compatLnSpc="1">
            <a:prstTxWarp prst="textNoShape">
              <a:avLst/>
            </a:prstTxWarp>
          </a:bodyPr>
          <a:lstStyle>
            <a:lvl1pPr defTabSz="990600" eaLnBrk="1" hangingPunct="1">
              <a:defRPr sz="1200">
                <a:latin typeface="Arial" charset="0"/>
              </a:defRPr>
            </a:lvl1pPr>
          </a:lstStyle>
          <a:p>
            <a:pPr>
              <a:defRPr/>
            </a:pPr>
            <a:endParaRPr lang="de-DE"/>
          </a:p>
        </p:txBody>
      </p:sp>
      <p:sp>
        <p:nvSpPr>
          <p:cNvPr id="69639"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34" tIns="49516" rIns="99034" bIns="49516" numCol="1" anchor="b" anchorCtr="0" compatLnSpc="1">
            <a:prstTxWarp prst="textNoShape">
              <a:avLst/>
            </a:prstTxWarp>
          </a:bodyPr>
          <a:lstStyle>
            <a:lvl1pPr algn="r" defTabSz="990600" eaLnBrk="1" hangingPunct="1">
              <a:defRPr sz="1200" smtClean="0">
                <a:latin typeface="Arial" panose="020B0604020202020204" pitchFamily="34" charset="0"/>
              </a:defRPr>
            </a:lvl1pPr>
          </a:lstStyle>
          <a:p>
            <a:pPr>
              <a:defRPr/>
            </a:pPr>
            <a:fld id="{0FD61217-4791-44BD-A0B4-AA36AF44FFBF}" type="slidenum">
              <a:rPr lang="de-DE" altLang="de-DE"/>
              <a:pPr>
                <a:defRPr/>
              </a:pPr>
              <a:t>‹Nr.›</a:t>
            </a:fld>
            <a:endParaRPr lang="de-DE" altLang="de-DE"/>
          </a:p>
        </p:txBody>
      </p:sp>
    </p:spTree>
    <p:extLst>
      <p:ext uri="{BB962C8B-B14F-4D97-AF65-F5344CB8AC3E}">
        <p14:creationId xmlns:p14="http://schemas.microsoft.com/office/powerpoint/2010/main" val="24885822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AutoShape 7"/>
          <p:cNvSpPr>
            <a:spLocks noChangeArrowheads="1"/>
          </p:cNvSpPr>
          <p:nvPr userDrawn="1"/>
        </p:nvSpPr>
        <p:spPr bwMode="auto">
          <a:xfrm>
            <a:off x="684213" y="1557338"/>
            <a:ext cx="7772400"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de-DE"/>
          </a:p>
        </p:txBody>
      </p:sp>
      <p:sp>
        <p:nvSpPr>
          <p:cNvPr id="74754" name="Rectangle 2"/>
          <p:cNvSpPr>
            <a:spLocks noGrp="1" noChangeArrowheads="1"/>
          </p:cNvSpPr>
          <p:nvPr>
            <p:ph type="ctrTitle"/>
          </p:nvPr>
        </p:nvSpPr>
        <p:spPr>
          <a:xfrm>
            <a:off x="685800" y="990600"/>
            <a:ext cx="7772400" cy="1371600"/>
          </a:xfrm>
        </p:spPr>
        <p:txBody>
          <a:bodyPr/>
          <a:lstStyle>
            <a:lvl1pPr>
              <a:defRPr sz="4000"/>
            </a:lvl1pPr>
          </a:lstStyle>
          <a:p>
            <a:r>
              <a:rPr lang="de-DE"/>
              <a:t>Titelmasterformat durch Klicken bearbeiten</a:t>
            </a:r>
          </a:p>
        </p:txBody>
      </p:sp>
      <p:sp>
        <p:nvSpPr>
          <p:cNvPr id="7475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de-DE"/>
              <a:t>Formatvorlage des Untertitelmasters durch Klicken bearbeiten</a:t>
            </a:r>
          </a:p>
        </p:txBody>
      </p:sp>
      <p:sp>
        <p:nvSpPr>
          <p:cNvPr id="5" name="Rectangle 4"/>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6" name="Rectangle 5"/>
          <p:cNvSpPr>
            <a:spLocks noGrp="1" noChangeArrowheads="1"/>
          </p:cNvSpPr>
          <p:nvPr>
            <p:ph type="ftr" sz="quarter" idx="11"/>
          </p:nvPr>
        </p:nvSpPr>
        <p:spPr>
          <a:xfrm>
            <a:off x="3124200" y="6248400"/>
            <a:ext cx="2895600" cy="457200"/>
          </a:xfrm>
        </p:spPr>
        <p:txBody>
          <a:bodyPr/>
          <a:lstStyle>
            <a:lvl1pPr algn="ctr">
              <a:defRPr>
                <a:solidFill>
                  <a:schemeClr val="tx1"/>
                </a:solidFill>
              </a:defRPr>
            </a:lvl1pPr>
          </a:lstStyle>
          <a:p>
            <a:pPr>
              <a:defRPr/>
            </a:pPr>
            <a:endParaRPr lang="de-DE"/>
          </a:p>
        </p:txBody>
      </p:sp>
    </p:spTree>
    <p:extLst>
      <p:ext uri="{BB962C8B-B14F-4D97-AF65-F5344CB8AC3E}">
        <p14:creationId xmlns:p14="http://schemas.microsoft.com/office/powerpoint/2010/main" val="1849317738"/>
      </p:ext>
    </p:extLst>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7"/>
          <p:cNvSpPr>
            <a:spLocks noGrp="1" noChangeArrowheads="1"/>
          </p:cNvSpPr>
          <p:nvPr>
            <p:ph type="ftr" sz="quarter" idx="10"/>
          </p:nvPr>
        </p:nvSpPr>
        <p:spPr>
          <a:ln/>
        </p:spPr>
        <p:txBody>
          <a:bodyPr/>
          <a:lstStyle>
            <a:lvl1pPr>
              <a:defRPr/>
            </a:lvl1pPr>
          </a:lstStyle>
          <a:p>
            <a:pPr>
              <a:defRPr/>
            </a:pPr>
            <a:r>
              <a:rPr lang="de-DE"/>
              <a:t>16. turnusmäßige Sitzung des Landesverbandsausschusses</a:t>
            </a:r>
          </a:p>
        </p:txBody>
      </p:sp>
      <p:sp>
        <p:nvSpPr>
          <p:cNvPr id="5" name="Rectangle 8"/>
          <p:cNvSpPr>
            <a:spLocks noGrp="1" noChangeArrowheads="1"/>
          </p:cNvSpPr>
          <p:nvPr>
            <p:ph type="sldNum" sz="quarter" idx="11"/>
          </p:nvPr>
        </p:nvSpPr>
        <p:spPr>
          <a:ln/>
        </p:spPr>
        <p:txBody>
          <a:bodyPr/>
          <a:lstStyle>
            <a:lvl1pPr>
              <a:defRPr/>
            </a:lvl1pPr>
          </a:lstStyle>
          <a:p>
            <a:pPr>
              <a:defRPr/>
            </a:pPr>
            <a:fld id="{716C1A41-E05C-411A-8BE0-AE40B3716370}" type="slidenum">
              <a:rPr lang="de-DE" altLang="de-DE"/>
              <a:pPr>
                <a:defRPr/>
              </a:pPr>
              <a:t>‹Nr.›</a:t>
            </a:fld>
            <a:endParaRPr lang="de-DE" altLang="de-DE"/>
          </a:p>
        </p:txBody>
      </p:sp>
    </p:spTree>
    <p:extLst>
      <p:ext uri="{BB962C8B-B14F-4D97-AF65-F5344CB8AC3E}">
        <p14:creationId xmlns:p14="http://schemas.microsoft.com/office/powerpoint/2010/main" val="3004885328"/>
      </p:ext>
    </p:extLst>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0500" y="304800"/>
            <a:ext cx="2000250" cy="57356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304800"/>
            <a:ext cx="5848350" cy="5735638"/>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7"/>
          <p:cNvSpPr>
            <a:spLocks noGrp="1" noChangeArrowheads="1"/>
          </p:cNvSpPr>
          <p:nvPr>
            <p:ph type="ftr" sz="quarter" idx="10"/>
          </p:nvPr>
        </p:nvSpPr>
        <p:spPr>
          <a:ln/>
        </p:spPr>
        <p:txBody>
          <a:bodyPr/>
          <a:lstStyle>
            <a:lvl1pPr>
              <a:defRPr/>
            </a:lvl1pPr>
          </a:lstStyle>
          <a:p>
            <a:pPr>
              <a:defRPr/>
            </a:pPr>
            <a:r>
              <a:rPr lang="de-DE"/>
              <a:t>16. turnusmäßige Sitzung des Landesverbandsausschusses</a:t>
            </a:r>
          </a:p>
        </p:txBody>
      </p:sp>
      <p:sp>
        <p:nvSpPr>
          <p:cNvPr id="5" name="Rectangle 8"/>
          <p:cNvSpPr>
            <a:spLocks noGrp="1" noChangeArrowheads="1"/>
          </p:cNvSpPr>
          <p:nvPr>
            <p:ph type="sldNum" sz="quarter" idx="11"/>
          </p:nvPr>
        </p:nvSpPr>
        <p:spPr>
          <a:ln/>
        </p:spPr>
        <p:txBody>
          <a:bodyPr/>
          <a:lstStyle>
            <a:lvl1pPr>
              <a:defRPr/>
            </a:lvl1pPr>
          </a:lstStyle>
          <a:p>
            <a:pPr>
              <a:defRPr/>
            </a:pPr>
            <a:fld id="{469674A2-C53E-4598-A8BB-42C21BB4F027}" type="slidenum">
              <a:rPr lang="de-DE" altLang="de-DE"/>
              <a:pPr>
                <a:defRPr/>
              </a:pPr>
              <a:t>‹Nr.›</a:t>
            </a:fld>
            <a:endParaRPr lang="de-DE" altLang="de-DE"/>
          </a:p>
        </p:txBody>
      </p:sp>
    </p:spTree>
    <p:extLst>
      <p:ext uri="{BB962C8B-B14F-4D97-AF65-F5344CB8AC3E}">
        <p14:creationId xmlns:p14="http://schemas.microsoft.com/office/powerpoint/2010/main" val="2598845794"/>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7"/>
          <p:cNvSpPr>
            <a:spLocks noGrp="1" noChangeArrowheads="1"/>
          </p:cNvSpPr>
          <p:nvPr>
            <p:ph type="ftr" sz="quarter" idx="10"/>
          </p:nvPr>
        </p:nvSpPr>
        <p:spPr>
          <a:ln/>
        </p:spPr>
        <p:txBody>
          <a:bodyPr/>
          <a:lstStyle>
            <a:lvl1pPr>
              <a:defRPr/>
            </a:lvl1pPr>
          </a:lstStyle>
          <a:p>
            <a:pPr>
              <a:defRPr/>
            </a:pPr>
            <a:r>
              <a:rPr lang="de-DE"/>
              <a:t>16. turnusmäßige Sitzung des Landesverbandsausschusses</a:t>
            </a:r>
          </a:p>
        </p:txBody>
      </p:sp>
      <p:sp>
        <p:nvSpPr>
          <p:cNvPr id="5" name="Rectangle 8"/>
          <p:cNvSpPr>
            <a:spLocks noGrp="1" noChangeArrowheads="1"/>
          </p:cNvSpPr>
          <p:nvPr>
            <p:ph type="sldNum" sz="quarter" idx="11"/>
          </p:nvPr>
        </p:nvSpPr>
        <p:spPr>
          <a:ln/>
        </p:spPr>
        <p:txBody>
          <a:bodyPr/>
          <a:lstStyle>
            <a:lvl1pPr>
              <a:defRPr/>
            </a:lvl1pPr>
          </a:lstStyle>
          <a:p>
            <a:pPr>
              <a:defRPr/>
            </a:pPr>
            <a:fld id="{B5B48919-4AEE-41A7-8BFF-E7519C94D38C}" type="slidenum">
              <a:rPr lang="de-DE" altLang="de-DE"/>
              <a:pPr>
                <a:defRPr/>
              </a:pPr>
              <a:t>‹Nr.›</a:t>
            </a:fld>
            <a:endParaRPr lang="de-DE" altLang="de-DE"/>
          </a:p>
        </p:txBody>
      </p:sp>
    </p:spTree>
    <p:extLst>
      <p:ext uri="{BB962C8B-B14F-4D97-AF65-F5344CB8AC3E}">
        <p14:creationId xmlns:p14="http://schemas.microsoft.com/office/powerpoint/2010/main" val="3377641911"/>
      </p:ext>
    </p:extLst>
  </p:cSld>
  <p:clrMapOvr>
    <a:masterClrMapping/>
  </p:clrMapOvr>
  <p:transition spd="slow">
    <p:pu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7"/>
          <p:cNvSpPr>
            <a:spLocks noGrp="1" noChangeArrowheads="1"/>
          </p:cNvSpPr>
          <p:nvPr>
            <p:ph type="ftr" sz="quarter" idx="10"/>
          </p:nvPr>
        </p:nvSpPr>
        <p:spPr>
          <a:ln/>
        </p:spPr>
        <p:txBody>
          <a:bodyPr/>
          <a:lstStyle>
            <a:lvl1pPr>
              <a:defRPr/>
            </a:lvl1pPr>
          </a:lstStyle>
          <a:p>
            <a:pPr>
              <a:defRPr/>
            </a:pPr>
            <a:r>
              <a:rPr lang="de-DE"/>
              <a:t>16. turnusmäßige Sitzung des Landesverbandsausschusses</a:t>
            </a:r>
          </a:p>
        </p:txBody>
      </p:sp>
      <p:sp>
        <p:nvSpPr>
          <p:cNvPr id="5" name="Rectangle 8"/>
          <p:cNvSpPr>
            <a:spLocks noGrp="1" noChangeArrowheads="1"/>
          </p:cNvSpPr>
          <p:nvPr>
            <p:ph type="sldNum" sz="quarter" idx="11"/>
          </p:nvPr>
        </p:nvSpPr>
        <p:spPr>
          <a:ln/>
        </p:spPr>
        <p:txBody>
          <a:bodyPr/>
          <a:lstStyle>
            <a:lvl1pPr>
              <a:defRPr/>
            </a:lvl1pPr>
          </a:lstStyle>
          <a:p>
            <a:pPr>
              <a:defRPr/>
            </a:pPr>
            <a:fld id="{153B3CBD-CDE7-40ED-9309-F60737E84645}" type="slidenum">
              <a:rPr lang="de-DE" altLang="de-DE"/>
              <a:pPr>
                <a:defRPr/>
              </a:pPr>
              <a:t>‹Nr.›</a:t>
            </a:fld>
            <a:endParaRPr lang="de-DE" altLang="de-DE"/>
          </a:p>
        </p:txBody>
      </p:sp>
    </p:spTree>
    <p:extLst>
      <p:ext uri="{BB962C8B-B14F-4D97-AF65-F5344CB8AC3E}">
        <p14:creationId xmlns:p14="http://schemas.microsoft.com/office/powerpoint/2010/main" val="2360751192"/>
      </p:ext>
    </p:extLst>
  </p:cSld>
  <p:clrMapOvr>
    <a:masterClrMapping/>
  </p:clrMapOvr>
  <p:transition spd="slow">
    <p:pu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1773238"/>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16450" y="1773238"/>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7"/>
          <p:cNvSpPr>
            <a:spLocks noGrp="1" noChangeArrowheads="1"/>
          </p:cNvSpPr>
          <p:nvPr>
            <p:ph type="ftr" sz="quarter" idx="10"/>
          </p:nvPr>
        </p:nvSpPr>
        <p:spPr>
          <a:ln/>
        </p:spPr>
        <p:txBody>
          <a:bodyPr/>
          <a:lstStyle>
            <a:lvl1pPr>
              <a:defRPr/>
            </a:lvl1pPr>
          </a:lstStyle>
          <a:p>
            <a:pPr>
              <a:defRPr/>
            </a:pPr>
            <a:r>
              <a:rPr lang="de-DE"/>
              <a:t>16. turnusmäßige Sitzung des Landesverbandsausschusses</a:t>
            </a:r>
          </a:p>
        </p:txBody>
      </p:sp>
      <p:sp>
        <p:nvSpPr>
          <p:cNvPr id="6" name="Rectangle 8"/>
          <p:cNvSpPr>
            <a:spLocks noGrp="1" noChangeArrowheads="1"/>
          </p:cNvSpPr>
          <p:nvPr>
            <p:ph type="sldNum" sz="quarter" idx="11"/>
          </p:nvPr>
        </p:nvSpPr>
        <p:spPr>
          <a:ln/>
        </p:spPr>
        <p:txBody>
          <a:bodyPr/>
          <a:lstStyle>
            <a:lvl1pPr>
              <a:defRPr/>
            </a:lvl1pPr>
          </a:lstStyle>
          <a:p>
            <a:pPr>
              <a:defRPr/>
            </a:pPr>
            <a:fld id="{B9564B81-141B-4FBB-AE34-A1123D6A9401}" type="slidenum">
              <a:rPr lang="de-DE" altLang="de-DE"/>
              <a:pPr>
                <a:defRPr/>
              </a:pPr>
              <a:t>‹Nr.›</a:t>
            </a:fld>
            <a:endParaRPr lang="de-DE" altLang="de-DE"/>
          </a:p>
        </p:txBody>
      </p:sp>
    </p:spTree>
    <p:extLst>
      <p:ext uri="{BB962C8B-B14F-4D97-AF65-F5344CB8AC3E}">
        <p14:creationId xmlns:p14="http://schemas.microsoft.com/office/powerpoint/2010/main" val="365641548"/>
      </p:ext>
    </p:extLst>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7"/>
          <p:cNvSpPr>
            <a:spLocks noGrp="1" noChangeArrowheads="1"/>
          </p:cNvSpPr>
          <p:nvPr>
            <p:ph type="ftr" sz="quarter" idx="10"/>
          </p:nvPr>
        </p:nvSpPr>
        <p:spPr>
          <a:ln/>
        </p:spPr>
        <p:txBody>
          <a:bodyPr/>
          <a:lstStyle>
            <a:lvl1pPr>
              <a:defRPr/>
            </a:lvl1pPr>
          </a:lstStyle>
          <a:p>
            <a:pPr>
              <a:defRPr/>
            </a:pPr>
            <a:r>
              <a:rPr lang="de-DE"/>
              <a:t>16. turnusmäßige Sitzung des Landesverbandsausschusses</a:t>
            </a:r>
          </a:p>
        </p:txBody>
      </p:sp>
      <p:sp>
        <p:nvSpPr>
          <p:cNvPr id="8" name="Rectangle 8"/>
          <p:cNvSpPr>
            <a:spLocks noGrp="1" noChangeArrowheads="1"/>
          </p:cNvSpPr>
          <p:nvPr>
            <p:ph type="sldNum" sz="quarter" idx="11"/>
          </p:nvPr>
        </p:nvSpPr>
        <p:spPr>
          <a:ln/>
        </p:spPr>
        <p:txBody>
          <a:bodyPr/>
          <a:lstStyle>
            <a:lvl1pPr>
              <a:defRPr/>
            </a:lvl1pPr>
          </a:lstStyle>
          <a:p>
            <a:pPr>
              <a:defRPr/>
            </a:pPr>
            <a:fld id="{77EF78E8-D0C4-486B-8EB3-32A831660BC4}" type="slidenum">
              <a:rPr lang="de-DE" altLang="de-DE"/>
              <a:pPr>
                <a:defRPr/>
              </a:pPr>
              <a:t>‹Nr.›</a:t>
            </a:fld>
            <a:endParaRPr lang="de-DE" altLang="de-DE"/>
          </a:p>
        </p:txBody>
      </p:sp>
    </p:spTree>
    <p:extLst>
      <p:ext uri="{BB962C8B-B14F-4D97-AF65-F5344CB8AC3E}">
        <p14:creationId xmlns:p14="http://schemas.microsoft.com/office/powerpoint/2010/main" val="3625773108"/>
      </p:ext>
    </p:extLst>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7"/>
          <p:cNvSpPr>
            <a:spLocks noGrp="1" noChangeArrowheads="1"/>
          </p:cNvSpPr>
          <p:nvPr>
            <p:ph type="ftr" sz="quarter" idx="10"/>
          </p:nvPr>
        </p:nvSpPr>
        <p:spPr>
          <a:ln/>
        </p:spPr>
        <p:txBody>
          <a:bodyPr/>
          <a:lstStyle>
            <a:lvl1pPr>
              <a:defRPr/>
            </a:lvl1pPr>
          </a:lstStyle>
          <a:p>
            <a:pPr>
              <a:defRPr/>
            </a:pPr>
            <a:r>
              <a:rPr lang="de-DE"/>
              <a:t>16. turnusmäßige Sitzung des Landesverbandsausschusses</a:t>
            </a:r>
          </a:p>
        </p:txBody>
      </p:sp>
      <p:sp>
        <p:nvSpPr>
          <p:cNvPr id="4" name="Rectangle 8"/>
          <p:cNvSpPr>
            <a:spLocks noGrp="1" noChangeArrowheads="1"/>
          </p:cNvSpPr>
          <p:nvPr>
            <p:ph type="sldNum" sz="quarter" idx="11"/>
          </p:nvPr>
        </p:nvSpPr>
        <p:spPr>
          <a:ln/>
        </p:spPr>
        <p:txBody>
          <a:bodyPr/>
          <a:lstStyle>
            <a:lvl1pPr>
              <a:defRPr/>
            </a:lvl1pPr>
          </a:lstStyle>
          <a:p>
            <a:pPr>
              <a:defRPr/>
            </a:pPr>
            <a:fld id="{E6AAFC69-8700-4215-8C14-03376BD22788}" type="slidenum">
              <a:rPr lang="de-DE" altLang="de-DE"/>
              <a:pPr>
                <a:defRPr/>
              </a:pPr>
              <a:t>‹Nr.›</a:t>
            </a:fld>
            <a:endParaRPr lang="de-DE" altLang="de-DE"/>
          </a:p>
        </p:txBody>
      </p:sp>
    </p:spTree>
    <p:extLst>
      <p:ext uri="{BB962C8B-B14F-4D97-AF65-F5344CB8AC3E}">
        <p14:creationId xmlns:p14="http://schemas.microsoft.com/office/powerpoint/2010/main" val="1491786267"/>
      </p:ext>
    </p:extLst>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de-DE"/>
              <a:t>16. turnusmäßige Sitzung des Landesverbandsausschusses</a:t>
            </a:r>
          </a:p>
        </p:txBody>
      </p:sp>
      <p:sp>
        <p:nvSpPr>
          <p:cNvPr id="3" name="Rectangle 8"/>
          <p:cNvSpPr>
            <a:spLocks noGrp="1" noChangeArrowheads="1"/>
          </p:cNvSpPr>
          <p:nvPr>
            <p:ph type="sldNum" sz="quarter" idx="11"/>
          </p:nvPr>
        </p:nvSpPr>
        <p:spPr>
          <a:ln/>
        </p:spPr>
        <p:txBody>
          <a:bodyPr/>
          <a:lstStyle>
            <a:lvl1pPr>
              <a:defRPr/>
            </a:lvl1pPr>
          </a:lstStyle>
          <a:p>
            <a:pPr>
              <a:defRPr/>
            </a:pPr>
            <a:fld id="{1006DEF0-D037-4D54-BEBF-3EA51C603925}" type="slidenum">
              <a:rPr lang="de-DE" altLang="de-DE"/>
              <a:pPr>
                <a:defRPr/>
              </a:pPr>
              <a:t>‹Nr.›</a:t>
            </a:fld>
            <a:endParaRPr lang="de-DE" altLang="de-DE"/>
          </a:p>
        </p:txBody>
      </p:sp>
    </p:spTree>
    <p:extLst>
      <p:ext uri="{BB962C8B-B14F-4D97-AF65-F5344CB8AC3E}">
        <p14:creationId xmlns:p14="http://schemas.microsoft.com/office/powerpoint/2010/main" val="2096473769"/>
      </p:ext>
    </p:extLst>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7"/>
          <p:cNvSpPr>
            <a:spLocks noGrp="1" noChangeArrowheads="1"/>
          </p:cNvSpPr>
          <p:nvPr>
            <p:ph type="ftr" sz="quarter" idx="10"/>
          </p:nvPr>
        </p:nvSpPr>
        <p:spPr>
          <a:ln/>
        </p:spPr>
        <p:txBody>
          <a:bodyPr/>
          <a:lstStyle>
            <a:lvl1pPr>
              <a:defRPr/>
            </a:lvl1pPr>
          </a:lstStyle>
          <a:p>
            <a:pPr>
              <a:defRPr/>
            </a:pPr>
            <a:r>
              <a:rPr lang="de-DE"/>
              <a:t>16. turnusmäßige Sitzung des Landesverbandsausschusses</a:t>
            </a:r>
          </a:p>
        </p:txBody>
      </p:sp>
      <p:sp>
        <p:nvSpPr>
          <p:cNvPr id="6" name="Rectangle 8"/>
          <p:cNvSpPr>
            <a:spLocks noGrp="1" noChangeArrowheads="1"/>
          </p:cNvSpPr>
          <p:nvPr>
            <p:ph type="sldNum" sz="quarter" idx="11"/>
          </p:nvPr>
        </p:nvSpPr>
        <p:spPr>
          <a:ln/>
        </p:spPr>
        <p:txBody>
          <a:bodyPr/>
          <a:lstStyle>
            <a:lvl1pPr>
              <a:defRPr/>
            </a:lvl1pPr>
          </a:lstStyle>
          <a:p>
            <a:pPr>
              <a:defRPr/>
            </a:pPr>
            <a:fld id="{4BAC3009-6C13-46A5-9A2E-5B6964213778}" type="slidenum">
              <a:rPr lang="de-DE" altLang="de-DE"/>
              <a:pPr>
                <a:defRPr/>
              </a:pPr>
              <a:t>‹Nr.›</a:t>
            </a:fld>
            <a:endParaRPr lang="de-DE" altLang="de-DE"/>
          </a:p>
        </p:txBody>
      </p:sp>
    </p:spTree>
    <p:extLst>
      <p:ext uri="{BB962C8B-B14F-4D97-AF65-F5344CB8AC3E}">
        <p14:creationId xmlns:p14="http://schemas.microsoft.com/office/powerpoint/2010/main" val="4141188659"/>
      </p:ext>
    </p:extLst>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7"/>
          <p:cNvSpPr>
            <a:spLocks noGrp="1" noChangeArrowheads="1"/>
          </p:cNvSpPr>
          <p:nvPr>
            <p:ph type="ftr" sz="quarter" idx="10"/>
          </p:nvPr>
        </p:nvSpPr>
        <p:spPr>
          <a:ln/>
        </p:spPr>
        <p:txBody>
          <a:bodyPr/>
          <a:lstStyle>
            <a:lvl1pPr>
              <a:defRPr/>
            </a:lvl1pPr>
          </a:lstStyle>
          <a:p>
            <a:pPr>
              <a:defRPr/>
            </a:pPr>
            <a:r>
              <a:rPr lang="de-DE"/>
              <a:t>16. turnusmäßige Sitzung des Landesverbandsausschusses</a:t>
            </a:r>
          </a:p>
        </p:txBody>
      </p:sp>
      <p:sp>
        <p:nvSpPr>
          <p:cNvPr id="6" name="Rectangle 8"/>
          <p:cNvSpPr>
            <a:spLocks noGrp="1" noChangeArrowheads="1"/>
          </p:cNvSpPr>
          <p:nvPr>
            <p:ph type="sldNum" sz="quarter" idx="11"/>
          </p:nvPr>
        </p:nvSpPr>
        <p:spPr>
          <a:ln/>
        </p:spPr>
        <p:txBody>
          <a:bodyPr/>
          <a:lstStyle>
            <a:lvl1pPr>
              <a:defRPr/>
            </a:lvl1pPr>
          </a:lstStyle>
          <a:p>
            <a:pPr>
              <a:defRPr/>
            </a:pPr>
            <a:fld id="{E1DD23E3-0031-4EAD-84FB-C7A4B0B2E056}" type="slidenum">
              <a:rPr lang="de-DE" altLang="de-DE"/>
              <a:pPr>
                <a:defRPr/>
              </a:pPr>
              <a:t>‹Nr.›</a:t>
            </a:fld>
            <a:endParaRPr lang="de-DE" altLang="de-DE"/>
          </a:p>
        </p:txBody>
      </p:sp>
    </p:spTree>
    <p:extLst>
      <p:ext uri="{BB962C8B-B14F-4D97-AF65-F5344CB8AC3E}">
        <p14:creationId xmlns:p14="http://schemas.microsoft.com/office/powerpoint/2010/main" val="21869912"/>
      </p:ext>
    </p:extLst>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6263" y="304800"/>
            <a:ext cx="7019925"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de-DE" altLang="de-DE" smtClean="0"/>
              <a:t>Titelmasterformat durch Klicken bearbeiten</a:t>
            </a:r>
          </a:p>
        </p:txBody>
      </p:sp>
      <p:sp>
        <p:nvSpPr>
          <p:cNvPr id="1027" name="Rectangle 3"/>
          <p:cNvSpPr>
            <a:spLocks noGrp="1" noChangeArrowheads="1"/>
          </p:cNvSpPr>
          <p:nvPr>
            <p:ph type="body" idx="1"/>
          </p:nvPr>
        </p:nvSpPr>
        <p:spPr bwMode="auto">
          <a:xfrm>
            <a:off x="539750" y="1773238"/>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de-DE"/>
          </a:p>
        </p:txBody>
      </p:sp>
      <p:sp>
        <p:nvSpPr>
          <p:cNvPr id="1029" name="Line 5"/>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73735" name="Rectangle 7"/>
          <p:cNvSpPr>
            <a:spLocks noGrp="1" noChangeArrowheads="1"/>
          </p:cNvSpPr>
          <p:nvPr>
            <p:ph type="ftr" sz="quarter" idx="3"/>
          </p:nvPr>
        </p:nvSpPr>
        <p:spPr bwMode="auto">
          <a:xfrm>
            <a:off x="539750" y="6165850"/>
            <a:ext cx="48958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accent2"/>
                </a:solidFill>
              </a:defRPr>
            </a:lvl1pPr>
          </a:lstStyle>
          <a:p>
            <a:pPr>
              <a:defRPr/>
            </a:pPr>
            <a:r>
              <a:rPr lang="de-DE"/>
              <a:t>16. turnusmäßige Sitzung des Landesverbandsausschusses</a:t>
            </a:r>
          </a:p>
        </p:txBody>
      </p:sp>
      <p:sp>
        <p:nvSpPr>
          <p:cNvPr id="73736" name="Rectangle 8"/>
          <p:cNvSpPr>
            <a:spLocks noGrp="1" noChangeArrowheads="1"/>
          </p:cNvSpPr>
          <p:nvPr>
            <p:ph type="sldNum" sz="quarter" idx="4"/>
          </p:nvPr>
        </p:nvSpPr>
        <p:spPr bwMode="auto">
          <a:xfrm>
            <a:off x="5435600" y="6165850"/>
            <a:ext cx="9001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smtClean="0">
                <a:solidFill>
                  <a:schemeClr val="accent2"/>
                </a:solidFill>
              </a:defRPr>
            </a:lvl1pPr>
          </a:lstStyle>
          <a:p>
            <a:pPr>
              <a:defRPr/>
            </a:pPr>
            <a:fld id="{CC01E6BA-2D88-4EA5-90D3-921A93895C89}"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850"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ransition spd="slow">
    <p:push/>
  </p:transition>
  <p:timing>
    <p:tnLst>
      <p:par>
        <p:cTn id="1" dur="indefinite" restart="never" nodeType="tmRoot"/>
      </p:par>
    </p:tnLst>
  </p:timing>
  <p:hf hd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FwDV1%20Kuppeln%20der%20Saugleitung%20Anbringen%20der%20Halteleine.pdf"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image" Target="../media/image5.jpeg"/><Relationship Id="rId7" Type="http://schemas.openxmlformats.org/officeDocument/2006/relationships/image" Target="../media/image7.jpeg"/><Relationship Id="rId2" Type="http://schemas.openxmlformats.org/officeDocument/2006/relationships/hyperlink" Target="https://www.google.de/url?sa=i&amp;rct=j&amp;q=&amp;esrc=s&amp;source=images&amp;cd=&amp;ved=2ahUKEwjc45WU2ZTaAhXFZlAKHUKfD00QjRx6BAgAEAU&amp;url=https://www.sport-thieme.de/Leichtathletik/Stoppuhren/art%3D1305500&amp;psig=AOvVaw0bx3ks7JEDRC8HZaRWZ33c&amp;ust=1522521604714826" TargetMode="External"/><Relationship Id="rId1" Type="http://schemas.openxmlformats.org/officeDocument/2006/relationships/slideLayout" Target="../slideLayouts/slideLayout1.xml"/><Relationship Id="rId6" Type="http://schemas.openxmlformats.org/officeDocument/2006/relationships/hyperlink" Target="https://www.google.de/url?sa=i&amp;rct=j&amp;q=&amp;esrc=s&amp;source=images&amp;cd=&amp;cad=rja&amp;uact=8&amp;ved=2ahUKEwi98fiq25TaAhVKIlAKHcM3C6gQjRx6BAgAEAU&amp;url=https://picclick.de/Feuerwehr-Verteiler-AWG-mit-%C3%9Cbergangsst%C3%BCck-B-C-142643573752.html&amp;psig=AOvVaw3zaH4L755kLZtsAZmm0Pj4&amp;ust=1522522086095910" TargetMode="External"/><Relationship Id="rId5" Type="http://schemas.openxmlformats.org/officeDocument/2006/relationships/image" Target="../media/image6.jpeg"/><Relationship Id="rId4" Type="http://schemas.openxmlformats.org/officeDocument/2006/relationships/hyperlink" Target="http://www.google.de/url?sa=i&amp;rct=j&amp;q=&amp;esrc=s&amp;source=images&amp;cd=&amp;ved=2ahUKEwj1gMq52pTaAhXPYlAKHSkQC2kQjRx6BAgAEAU&amp;url=http://www.google.de/url?sa%3Di%26rct%3Dj%26q%3D%26esrc%3Ds%26source%3Dimages%26cd%3D%26cad%3Drja%26uact%3D8%26ved%3D2ahUKEwj43Imm2pTaAhUBKVAKHfR6CXgQjRx6BAgAEAU%26url%3Dhttp://www.feuerwehr-baltrum.de/fotos/2/72636/schnappsch%C3%BCsse/feuerwehrfahrzeuge-baltrum-2014/%26psig%3DAOvVaw2gEAAqctRWMU0OXGIpYwqu%26ust%3D1522521744884041&amp;psig=AOvVaw2gEAAqctRWMU0OXGIpYwqu&amp;ust=1522521744884041" TargetMode="External"/><Relationship Id="rId9"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passbildformate.de/eu-fuehrerschein/"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jpeg"/></Relationships>
</file>

<file path=ppt/slides/_rels/slide34.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3.png"/><Relationship Id="rId2" Type="http://schemas.openxmlformats.org/officeDocument/2006/relationships/hyperlink" Target="https://www.google.de/url?sa=i&amp;rct=j&amp;q=&amp;esrc=s&amp;source=images&amp;cd=&amp;cad=rja&amp;uact=8&amp;ved=2ahUKEwiR3OSp95TaAhVKKVAKHWTHDEMQjRx6BAgAEAU&amp;url=https://ausbildung.stfv-koeln.de/wiki/Verteiler&amp;psig=AOvVaw3dtMktiZhXiGedogUJXVr4&amp;ust=1522529710914465"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10.jpeg"/><Relationship Id="rId4" Type="http://schemas.openxmlformats.org/officeDocument/2006/relationships/hyperlink" Target="https://www.google.de/url?sa=i&amp;rct=j&amp;q=&amp;esrc=s&amp;source=images&amp;cd=&amp;cad=rja&amp;uact=8&amp;ved=2ahUKEwi9sPzo95TaAhVPK1AKHcaECFkQjRx6BAgAEAU&amp;url=https://www.amazon.de/Stabilo-Sanitaer-Feuerwehrspritze-Feuerwehrschlauch-Mehrzweckstrahlrohr-Feuerwehrstrahlrohr/dp/B01E459LN8&amp;psig=AOvVaw0Ar1EmDrxJC3t2Grooas6m&amp;ust=1522529786082281"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www.google.de/url?sa=i&amp;rct=j&amp;q=&amp;esrc=s&amp;source=images&amp;cd=&amp;cad=rja&amp;uact=8&amp;ved=&amp;url=http://www.feuerwehr-wartmannsroth.de/info/hydranten.html&amp;psig=AOvVaw0KfkLbzTVMgrMOwkeBExQP&amp;ust=1522530642144226" TargetMode="External"/><Relationship Id="rId13" Type="http://schemas.openxmlformats.org/officeDocument/2006/relationships/image" Target="../media/image16.png"/><Relationship Id="rId3" Type="http://schemas.openxmlformats.org/officeDocument/2006/relationships/image" Target="../media/image11.jpeg"/><Relationship Id="rId7" Type="http://schemas.openxmlformats.org/officeDocument/2006/relationships/image" Target="../media/image13.jpeg"/><Relationship Id="rId12" Type="http://schemas.openxmlformats.org/officeDocument/2006/relationships/hyperlink" Target="http://www.google.de/url?sa=i&amp;rct=j&amp;q=&amp;esrc=s&amp;source=images&amp;cd=&amp;cad=rja&amp;uact=8&amp;ved=2ahUKEwi07prz-5TaAhWIYVAKHZXXAxkQjRx6BAgAEAU&amp;url=http://ff-benthe.de/index.php/brandbekaempfung/verkehrsabsicherung&amp;psig=AOvVaw15d6N_jFBp8omLjT0IDOoC&amp;ust=1522530910758676" TargetMode="External"/><Relationship Id="rId2" Type="http://schemas.openxmlformats.org/officeDocument/2006/relationships/hyperlink" Target="http://www.google.de/url?sa=i&amp;rct=j&amp;q=&amp;esrc=s&amp;source=images&amp;cd=&amp;cad=rja&amp;uact=8&amp;ved=2ahUKEwirseL7-ZTaAhUJZFAKHSg0BgYQjRx6BAgAEAU&amp;url=http://www.baufachhaus.de/Feuerwehr-Standrohr-mit-zwei-Abgaengen&amp;psig=AOvVaw0PYrURmTvfQl0Ig_f8woBU&amp;ust=1522530387957299" TargetMode="External"/><Relationship Id="rId1" Type="http://schemas.openxmlformats.org/officeDocument/2006/relationships/slideLayout" Target="../slideLayouts/slideLayout1.xml"/><Relationship Id="rId6" Type="http://schemas.openxmlformats.org/officeDocument/2006/relationships/hyperlink" Target="https://www.google.de/url?sa=i&amp;rct=j&amp;q=&amp;esrc=s&amp;source=images&amp;cd=&amp;cad=rja&amp;uact=8&amp;ved=2ahUKEwjM4PTB-pTaAhVBZFAKHbqbDncQjRx6BAgAEAU&amp;url=https://www.amazon.de/Hydrantenschl%C3%BCssel-f%C3%BCr-%C3%9Cberflurhydrant-DIN-3223-B/dp/B01CFHE984&amp;psig=AOvVaw0UJiGNK-Z_QxCus3I8vVhI&amp;ust=1522530491455783" TargetMode="External"/><Relationship Id="rId11" Type="http://schemas.openxmlformats.org/officeDocument/2006/relationships/image" Target="../media/image15.jpeg"/><Relationship Id="rId5" Type="http://schemas.openxmlformats.org/officeDocument/2006/relationships/image" Target="../media/image12.jpeg"/><Relationship Id="rId15" Type="http://schemas.openxmlformats.org/officeDocument/2006/relationships/image" Target="../media/image3.png"/><Relationship Id="rId10" Type="http://schemas.openxmlformats.org/officeDocument/2006/relationships/hyperlink" Target="https://www.google.de/url?sa=i&amp;rct=j&amp;q=&amp;esrc=s&amp;source=images&amp;cd=&amp;cad=rja&amp;uact=8&amp;ved=2ahUKEwi837uQ-5TaAhXMLVAKHbBDBIoQjRx6BAgAEAU&amp;url=https://www.feuerwehrversand.de/9/pid/7853/apg/1118/Schluessel-C-fuer-Unterflurhydrant.htm&amp;psig=AOvVaw0KfkLbzTVMgrMOwkeBExQP&amp;ust=1522530642144226" TargetMode="External"/><Relationship Id="rId4" Type="http://schemas.openxmlformats.org/officeDocument/2006/relationships/hyperlink" Target="http://www.google.de/url?sa=i&amp;rct=j&amp;q=&amp;esrc=s&amp;source=images&amp;cd=&amp;cad=rja&amp;uact=8&amp;ved=2ahUKEwjjn82h-pTaAhWQmbQKHT68AOYQjRx6BAgAEAU&amp;url=http://www.feuerwehr-wartmannsroth.de/info/hydranten.html&amp;psig=AOvVaw0UJiGNK-Z_QxCus3I8vVhI&amp;ust=1522530491455783" TargetMode="External"/><Relationship Id="rId9" Type="http://schemas.openxmlformats.org/officeDocument/2006/relationships/image" Target="../media/image14.jpeg"/><Relationship Id="rId14" Type="http://schemas.openxmlformats.org/officeDocument/2006/relationships/image" Target="../media/image1.jpe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passbildformate.de/eu-fuehrerschein/"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jpe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3.png"/><Relationship Id="rId2" Type="http://schemas.openxmlformats.org/officeDocument/2006/relationships/hyperlink" Target="https://www.google.de/url?sa=i&amp;rct=j&amp;q=&amp;esrc=s&amp;source=images&amp;cd=&amp;cad=rja&amp;uact=8&amp;ved=2ahUKEwiR3OSp95TaAhVKKVAKHWTHDEMQjRx6BAgAEAU&amp;url=https://ausbildung.stfv-koeln.de/wiki/Verteiler&amp;psig=AOvVaw3dtMktiZhXiGedogUJXVr4&amp;ust=1522529710914465"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17.jpeg"/><Relationship Id="rId4" Type="http://schemas.openxmlformats.org/officeDocument/2006/relationships/hyperlink" Target="https://www.google.de/url?sa=i&amp;rct=j&amp;q=&amp;esrc=s&amp;source=images&amp;cd=&amp;cad=rja&amp;uact=8&amp;ved=2ahUKEwi9sPzo95TaAhVPK1AKHcaECFkQjRx6BAgAEAU&amp;url=https://www.amazon.de/Stabilo-Sanitaer-Feuerwehrspritze-Feuerwehrschlauch-Mehrzweckstrahlrohr-Feuerwehrstrahlrohr/dp/B01E459LN8&amp;psig=AOvVaw0Ar1EmDrxJC3t2Grooas6m&amp;ust=152252978608228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8" Type="http://schemas.openxmlformats.org/officeDocument/2006/relationships/hyperlink" Target="http://www.google.de/url?sa=i&amp;rct=j&amp;q=&amp;esrc=s&amp;source=images&amp;cd=&amp;cad=rja&amp;uact=8&amp;ved=&amp;url=http://www.feuerwehr-wartmannsroth.de/info/hydranten.html&amp;psig=AOvVaw0KfkLbzTVMgrMOwkeBExQP&amp;ust=1522530642144226" TargetMode="External"/><Relationship Id="rId13" Type="http://schemas.openxmlformats.org/officeDocument/2006/relationships/image" Target="../media/image16.png"/><Relationship Id="rId3" Type="http://schemas.openxmlformats.org/officeDocument/2006/relationships/image" Target="../media/image11.jpeg"/><Relationship Id="rId7" Type="http://schemas.openxmlformats.org/officeDocument/2006/relationships/image" Target="../media/image13.jpeg"/><Relationship Id="rId12" Type="http://schemas.openxmlformats.org/officeDocument/2006/relationships/hyperlink" Target="http://www.google.de/url?sa=i&amp;rct=j&amp;q=&amp;esrc=s&amp;source=images&amp;cd=&amp;cad=rja&amp;uact=8&amp;ved=2ahUKEwi07prz-5TaAhWIYVAKHZXXAxkQjRx6BAgAEAU&amp;url=http://ff-benthe.de/index.php/brandbekaempfung/verkehrsabsicherung&amp;psig=AOvVaw15d6N_jFBp8omLjT0IDOoC&amp;ust=1522530910758676" TargetMode="External"/><Relationship Id="rId2" Type="http://schemas.openxmlformats.org/officeDocument/2006/relationships/hyperlink" Target="http://www.google.de/url?sa=i&amp;rct=j&amp;q=&amp;esrc=s&amp;source=images&amp;cd=&amp;cad=rja&amp;uact=8&amp;ved=2ahUKEwirseL7-ZTaAhUJZFAKHSg0BgYQjRx6BAgAEAU&amp;url=http://www.baufachhaus.de/Feuerwehr-Standrohr-mit-zwei-Abgaengen&amp;psig=AOvVaw0PYrURmTvfQl0Ig_f8woBU&amp;ust=1522530387957299" TargetMode="External"/><Relationship Id="rId1" Type="http://schemas.openxmlformats.org/officeDocument/2006/relationships/slideLayout" Target="../slideLayouts/slideLayout1.xml"/><Relationship Id="rId6" Type="http://schemas.openxmlformats.org/officeDocument/2006/relationships/hyperlink" Target="https://www.google.de/url?sa=i&amp;rct=j&amp;q=&amp;esrc=s&amp;source=images&amp;cd=&amp;cad=rja&amp;uact=8&amp;ved=2ahUKEwjM4PTB-pTaAhVBZFAKHbqbDncQjRx6BAgAEAU&amp;url=https://www.amazon.de/Hydrantenschl%C3%BCssel-f%C3%BCr-%C3%9Cberflurhydrant-DIN-3223-B/dp/B01CFHE984&amp;psig=AOvVaw0UJiGNK-Z_QxCus3I8vVhI&amp;ust=1522530491455783" TargetMode="External"/><Relationship Id="rId11" Type="http://schemas.openxmlformats.org/officeDocument/2006/relationships/image" Target="../media/image15.jpeg"/><Relationship Id="rId5" Type="http://schemas.openxmlformats.org/officeDocument/2006/relationships/image" Target="../media/image12.jpeg"/><Relationship Id="rId15" Type="http://schemas.openxmlformats.org/officeDocument/2006/relationships/image" Target="../media/image3.png"/><Relationship Id="rId10" Type="http://schemas.openxmlformats.org/officeDocument/2006/relationships/hyperlink" Target="https://www.google.de/url?sa=i&amp;rct=j&amp;q=&amp;esrc=s&amp;source=images&amp;cd=&amp;cad=rja&amp;uact=8&amp;ved=2ahUKEwi837uQ-5TaAhXMLVAKHbBDBIoQjRx6BAgAEAU&amp;url=https://www.feuerwehrversand.de/9/pid/7853/apg/1118/Schluessel-C-fuer-Unterflurhydrant.htm&amp;psig=AOvVaw0KfkLbzTVMgrMOwkeBExQP&amp;ust=1522530642144226" TargetMode="External"/><Relationship Id="rId4" Type="http://schemas.openxmlformats.org/officeDocument/2006/relationships/hyperlink" Target="http://www.google.de/url?sa=i&amp;rct=j&amp;q=&amp;esrc=s&amp;source=images&amp;cd=&amp;cad=rja&amp;uact=8&amp;ved=2ahUKEwjjn82h-pTaAhWQmbQKHT68AOYQjRx6BAgAEAU&amp;url=http://www.feuerwehr-wartmannsroth.de/info/hydranten.html&amp;psig=AOvVaw0UJiGNK-Z_QxCus3I8vVhI&amp;ust=1522530491455783" TargetMode="External"/><Relationship Id="rId9" Type="http://schemas.openxmlformats.org/officeDocument/2006/relationships/image" Target="../media/image14.jpeg"/><Relationship Id="rId14" Type="http://schemas.openxmlformats.org/officeDocument/2006/relationships/image" Target="../media/image1.jpeg"/></Relationships>
</file>

<file path=ppt/slides/_rels/slide41.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3.png"/><Relationship Id="rId2" Type="http://schemas.openxmlformats.org/officeDocument/2006/relationships/hyperlink" Target="http://www.google.de/url?sa=i&amp;rct=j&amp;q=&amp;esrc=s&amp;source=images&amp;cd=&amp;cad=rja&amp;uact=8&amp;ved=2ahUKEwi8o4SVhZXaAhXLJlAKHSsYDz4QjRx6BAgAEAU&amp;url=http://www.xtreme-firesport.de/epages/15048484.sf/de_DE/?ObjectPath%3D/Shops/15048484/Products/4&amp;psig=AOvVaw0ySDQw89o1q4DO1Lm6h0ji&amp;ust=1522533303834112"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19.jpeg"/><Relationship Id="rId4" Type="http://schemas.openxmlformats.org/officeDocument/2006/relationships/hyperlink" Target="http://www.google.de/url?sa=i&amp;rct=j&amp;q=&amp;esrc=s&amp;source=images&amp;cd=&amp;cad=rja&amp;uact=8&amp;ved=&amp;url=http://www.helpi.com/Feuerwehr/Ausruestung/Schlauchtragekorb.htm&amp;psig=AOvVaw2nXUJD5uidKN4rHh1sVNF_&amp;ust=1522533523846556"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Parcour%20&#220;bersicht_06032018.pdf"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205-014_FUK_Niedersachsen.pdf"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Teilnehmernachweis%20zu%20V1.0.pdf"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Bewertung%20Leistungsvergleich%20Vers%202018-04-01.xlsx"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FwDV1%20Ausr&#252;stung.pdf"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205-014_FUK_Niedersachsen.pdf"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205-014_FUK_Niedersachsen.pdf"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23918" y="544513"/>
            <a:ext cx="4380130" cy="1371600"/>
          </a:xfrm>
        </p:spPr>
        <p:txBody>
          <a:bodyPr/>
          <a:lstStyle/>
          <a:p>
            <a:pPr eaLnBrk="1" hangingPunct="1"/>
            <a:r>
              <a:rPr lang="de-DE" altLang="de-DE" sz="3600" smtClean="0"/>
              <a:t/>
            </a:r>
            <a:br>
              <a:rPr lang="de-DE" altLang="de-DE" sz="3600" smtClean="0"/>
            </a:br>
            <a:endParaRPr lang="de-DE" altLang="de-DE" sz="3600" smtClean="0"/>
          </a:p>
        </p:txBody>
      </p:sp>
      <p:sp>
        <p:nvSpPr>
          <p:cNvPr id="5124"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5125"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1775" y="1916113"/>
            <a:ext cx="3382963" cy="414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Grafik 1"/>
          <p:cNvPicPr>
            <a:picLocks noChangeAspect="1"/>
          </p:cNvPicPr>
          <p:nvPr/>
        </p:nvPicPr>
        <p:blipFill>
          <a:blip r:embed="rId4"/>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3075" name="Rectangle 3"/>
          <p:cNvSpPr>
            <a:spLocks noGrp="1" noChangeArrowheads="1"/>
          </p:cNvSpPr>
          <p:nvPr>
            <p:ph type="subTitle" idx="1"/>
          </p:nvPr>
        </p:nvSpPr>
        <p:spPr>
          <a:xfrm>
            <a:off x="684213" y="2060575"/>
            <a:ext cx="7708900" cy="3744913"/>
          </a:xfrm>
        </p:spPr>
        <p:txBody>
          <a:bodyPr/>
          <a:lstStyle/>
          <a:p>
            <a:r>
              <a:rPr lang="de-DE" altLang="de-DE" sz="1400" b="1" u="sng" dirty="0" smtClean="0"/>
              <a:t>4. Bewertung</a:t>
            </a:r>
          </a:p>
          <a:p>
            <a:r>
              <a:rPr lang="de-DE" altLang="de-DE" sz="1400" dirty="0" smtClean="0"/>
              <a:t> </a:t>
            </a:r>
          </a:p>
          <a:p>
            <a:r>
              <a:rPr lang="de-DE" altLang="de-DE" sz="1400" b="1" dirty="0" smtClean="0"/>
              <a:t>4.1 Leistungsbewertungen</a:t>
            </a:r>
          </a:p>
          <a:p>
            <a:r>
              <a:rPr lang="de-DE" altLang="de-DE" sz="1400" dirty="0" smtClean="0"/>
              <a:t>Um einen objektiven Leistungsvergleich zwischen den angetretenen Einheiten aufzustellen, wird die Bewertung der einzelnen Module in Erreichungsgraden gemessen. </a:t>
            </a:r>
          </a:p>
          <a:p>
            <a:r>
              <a:rPr lang="de-DE" altLang="de-DE" sz="1400" dirty="0" smtClean="0"/>
              <a:t> </a:t>
            </a:r>
          </a:p>
          <a:p>
            <a:r>
              <a:rPr lang="de-DE" altLang="de-DE" sz="1400" dirty="0" smtClean="0"/>
              <a:t>Jedes Modul in sich hat einen maximalen Erreichungsgrad von 100%. </a:t>
            </a:r>
          </a:p>
          <a:p>
            <a:r>
              <a:rPr lang="de-DE" altLang="de-DE" sz="1400" dirty="0" smtClean="0"/>
              <a:t>  </a:t>
            </a:r>
          </a:p>
          <a:p>
            <a:r>
              <a:rPr lang="de-DE" altLang="de-DE" sz="1400" dirty="0" smtClean="0"/>
              <a:t>Innerhalb eines Kriteriums können Verstöße gegebenenfalls häufiger gemacht werden. </a:t>
            </a:r>
          </a:p>
          <a:p>
            <a:endParaRPr lang="de-DE" altLang="de-DE" sz="1400" dirty="0" smtClean="0"/>
          </a:p>
          <a:p>
            <a:r>
              <a:rPr lang="de-DE" altLang="de-DE" sz="1400" dirty="0" smtClean="0"/>
              <a:t>Verstöße gegen Regeln der UVV werden innerhalb eines Kriteriums immer mit 50% Abzug belegt.</a:t>
            </a:r>
          </a:p>
          <a:p>
            <a:r>
              <a:rPr lang="de-DE" altLang="de-DE" sz="1400" dirty="0" smtClean="0"/>
              <a:t> </a:t>
            </a:r>
          </a:p>
          <a:p>
            <a:r>
              <a:rPr lang="de-DE" altLang="de-DE" sz="1400" dirty="0" smtClean="0"/>
              <a:t> </a:t>
            </a:r>
          </a:p>
          <a:p>
            <a:r>
              <a:rPr lang="de-DE" altLang="de-DE" sz="1400" dirty="0" smtClean="0"/>
              <a:t> </a:t>
            </a:r>
          </a:p>
        </p:txBody>
      </p:sp>
      <p:sp>
        <p:nvSpPr>
          <p:cNvPr id="14340"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3075" name="Rectangle 3"/>
          <p:cNvSpPr>
            <a:spLocks noGrp="1" noChangeArrowheads="1"/>
          </p:cNvSpPr>
          <p:nvPr>
            <p:ph type="subTitle" idx="1"/>
          </p:nvPr>
        </p:nvSpPr>
        <p:spPr>
          <a:xfrm>
            <a:off x="617538" y="2133600"/>
            <a:ext cx="7775575" cy="3887788"/>
          </a:xfrm>
        </p:spPr>
        <p:txBody>
          <a:bodyPr/>
          <a:lstStyle/>
          <a:p>
            <a:r>
              <a:rPr lang="de-DE" altLang="de-DE" sz="1400" b="1" u="sng" smtClean="0"/>
              <a:t>4. Bewertung</a:t>
            </a:r>
          </a:p>
          <a:p>
            <a:endParaRPr lang="de-DE" altLang="de-DE" sz="1400" b="1" smtClean="0"/>
          </a:p>
          <a:p>
            <a:r>
              <a:rPr lang="de-DE" altLang="de-DE" sz="1400" b="1" smtClean="0"/>
              <a:t>4.2 Modularer Aufbau</a:t>
            </a:r>
          </a:p>
          <a:p>
            <a:endParaRPr lang="de-DE" altLang="de-DE" sz="1400" b="1" smtClean="0"/>
          </a:p>
          <a:p>
            <a:r>
              <a:rPr lang="de-DE" altLang="de-DE" sz="1400" smtClean="0"/>
              <a:t>Je nach Ebene des Leistungsvergleichs sind unterschiedlich viele Module zu absolvieren: </a:t>
            </a:r>
          </a:p>
          <a:p>
            <a:endParaRPr lang="de-DE" altLang="de-DE" sz="1400" smtClean="0"/>
          </a:p>
          <a:p>
            <a:r>
              <a:rPr lang="de-DE" altLang="de-DE" sz="1400" smtClean="0"/>
              <a:t>Bis Kreisebene 3 Module.</a:t>
            </a:r>
          </a:p>
          <a:p>
            <a:endParaRPr lang="de-DE" altLang="de-DE" sz="1400" smtClean="0"/>
          </a:p>
          <a:p>
            <a:r>
              <a:rPr lang="de-DE" altLang="de-DE" sz="1400" smtClean="0"/>
              <a:t>Auf Regionalebene 4 Module.</a:t>
            </a:r>
          </a:p>
          <a:p>
            <a:endParaRPr lang="de-DE" altLang="de-DE" sz="1400" smtClean="0"/>
          </a:p>
          <a:p>
            <a:r>
              <a:rPr lang="de-DE" altLang="de-DE" sz="1400" smtClean="0"/>
              <a:t>Auf Landesebene 5 Module.</a:t>
            </a:r>
          </a:p>
          <a:p>
            <a:pPr eaLnBrk="1" hangingPunct="1">
              <a:lnSpc>
                <a:spcPct val="80000"/>
              </a:lnSpc>
            </a:pPr>
            <a:endParaRPr lang="de-DE" altLang="de-DE" sz="1400" b="1" smtClean="0"/>
          </a:p>
        </p:txBody>
      </p:sp>
      <p:sp>
        <p:nvSpPr>
          <p:cNvPr id="15364"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3075" name="Rectangle 3"/>
          <p:cNvSpPr>
            <a:spLocks noGrp="1" noChangeArrowheads="1"/>
          </p:cNvSpPr>
          <p:nvPr>
            <p:ph type="subTitle" idx="1"/>
          </p:nvPr>
        </p:nvSpPr>
        <p:spPr>
          <a:xfrm>
            <a:off x="617538" y="2133600"/>
            <a:ext cx="7775575" cy="3887788"/>
          </a:xfrm>
        </p:spPr>
        <p:txBody>
          <a:bodyPr/>
          <a:lstStyle/>
          <a:p>
            <a:pPr eaLnBrk="1" hangingPunct="1">
              <a:lnSpc>
                <a:spcPct val="80000"/>
              </a:lnSpc>
            </a:pPr>
            <a:r>
              <a:rPr lang="de-DE" altLang="de-DE" sz="1400" b="1" u="sng" smtClean="0"/>
              <a:t>4. Bewertung</a:t>
            </a:r>
          </a:p>
          <a:p>
            <a:pPr eaLnBrk="1" hangingPunct="1">
              <a:lnSpc>
                <a:spcPct val="80000"/>
              </a:lnSpc>
            </a:pPr>
            <a:endParaRPr lang="de-DE" altLang="de-DE" sz="1400" b="1" smtClean="0"/>
          </a:p>
          <a:p>
            <a:pPr eaLnBrk="1" hangingPunct="1">
              <a:lnSpc>
                <a:spcPct val="80000"/>
              </a:lnSpc>
            </a:pPr>
            <a:r>
              <a:rPr lang="de-DE" altLang="de-DE" sz="1400" b="1" smtClean="0"/>
              <a:t>4.2 Modularer Aufbau</a:t>
            </a:r>
          </a:p>
          <a:p>
            <a:pPr eaLnBrk="1" hangingPunct="1">
              <a:lnSpc>
                <a:spcPct val="80000"/>
              </a:lnSpc>
            </a:pPr>
            <a:endParaRPr lang="de-DE" altLang="de-DE" sz="1400" b="1" smtClean="0"/>
          </a:p>
          <a:p>
            <a:pPr eaLnBrk="1" hangingPunct="1">
              <a:lnSpc>
                <a:spcPct val="80000"/>
              </a:lnSpc>
            </a:pPr>
            <a:r>
              <a:rPr lang="de-DE" altLang="de-DE" sz="1400" b="1" smtClean="0"/>
              <a:t>Die Gewichtung der einzelnen Module ist vorgegeben:</a:t>
            </a:r>
          </a:p>
          <a:p>
            <a:pPr eaLnBrk="1" hangingPunct="1">
              <a:lnSpc>
                <a:spcPct val="80000"/>
              </a:lnSpc>
            </a:pPr>
            <a:endParaRPr lang="de-DE" altLang="de-DE" sz="1400" b="1" smtClean="0"/>
          </a:p>
          <a:p>
            <a:pPr eaLnBrk="1" hangingPunct="1">
              <a:lnSpc>
                <a:spcPct val="80000"/>
              </a:lnSpc>
            </a:pPr>
            <a:r>
              <a:rPr lang="de-DE" altLang="de-DE" sz="1400" b="1" smtClean="0"/>
              <a:t>Modul		Bis Kreisebene	Regionalebene	Landesebene</a:t>
            </a:r>
          </a:p>
          <a:p>
            <a:pPr eaLnBrk="1" hangingPunct="1">
              <a:lnSpc>
                <a:spcPct val="80000"/>
              </a:lnSpc>
            </a:pPr>
            <a:r>
              <a:rPr lang="de-DE" altLang="de-DE" sz="1400" b="1" smtClean="0"/>
              <a:t>A		40 %		30 %		30 %</a:t>
            </a:r>
          </a:p>
          <a:p>
            <a:pPr eaLnBrk="1" hangingPunct="1">
              <a:lnSpc>
                <a:spcPct val="80000"/>
              </a:lnSpc>
            </a:pPr>
            <a:r>
              <a:rPr lang="de-DE" altLang="de-DE" sz="1400" b="1" smtClean="0"/>
              <a:t>B		30 %		25 %		25 %</a:t>
            </a:r>
          </a:p>
          <a:p>
            <a:pPr eaLnBrk="1" hangingPunct="1">
              <a:lnSpc>
                <a:spcPct val="80000"/>
              </a:lnSpc>
            </a:pPr>
            <a:r>
              <a:rPr lang="de-DE" altLang="de-DE" sz="1400" b="1" smtClean="0"/>
              <a:t>C		30 %		25 %		20 %</a:t>
            </a:r>
          </a:p>
          <a:p>
            <a:pPr eaLnBrk="1" hangingPunct="1">
              <a:lnSpc>
                <a:spcPct val="80000"/>
              </a:lnSpc>
            </a:pPr>
            <a:r>
              <a:rPr lang="de-DE" altLang="de-DE" sz="1400" b="1" smtClean="0"/>
              <a:t>D		 ---		20 %		15 %</a:t>
            </a:r>
          </a:p>
          <a:p>
            <a:pPr eaLnBrk="1" hangingPunct="1">
              <a:lnSpc>
                <a:spcPct val="80000"/>
              </a:lnSpc>
            </a:pPr>
            <a:r>
              <a:rPr lang="de-DE" altLang="de-DE" sz="1400" b="1" smtClean="0"/>
              <a:t>E	 	---		 --- 		10 %</a:t>
            </a:r>
          </a:p>
          <a:p>
            <a:pPr eaLnBrk="1" hangingPunct="1">
              <a:lnSpc>
                <a:spcPct val="80000"/>
              </a:lnSpc>
            </a:pPr>
            <a:r>
              <a:rPr lang="de-DE" altLang="de-DE" sz="1400" b="1" smtClean="0"/>
              <a:t>Summe		100 %		100 %		100 %</a:t>
            </a:r>
          </a:p>
          <a:p>
            <a:pPr eaLnBrk="1" hangingPunct="1">
              <a:lnSpc>
                <a:spcPct val="80000"/>
              </a:lnSpc>
            </a:pPr>
            <a:endParaRPr lang="de-DE" altLang="de-DE" sz="1400" b="1" smtClean="0"/>
          </a:p>
          <a:p>
            <a:pPr eaLnBrk="1" hangingPunct="1">
              <a:lnSpc>
                <a:spcPct val="80000"/>
              </a:lnSpc>
            </a:pPr>
            <a:endParaRPr lang="de-DE" altLang="de-DE" sz="1400" b="1" smtClean="0"/>
          </a:p>
          <a:p>
            <a:pPr eaLnBrk="1" hangingPunct="1">
              <a:lnSpc>
                <a:spcPct val="80000"/>
              </a:lnSpc>
            </a:pPr>
            <a:r>
              <a:rPr lang="de-DE" altLang="de-DE" sz="1400" smtClean="0"/>
              <a:t>Die turnusmäßige Festlegung der durchzuführenden Module trifft das für Inneres zuständige Ministerium in Einvernehmen mit dem Landesfeuerwehrverband Niedersachsen nach einem durchgeführten Landesvergleich.</a:t>
            </a:r>
          </a:p>
          <a:p>
            <a:pPr eaLnBrk="1" hangingPunct="1">
              <a:lnSpc>
                <a:spcPct val="80000"/>
              </a:lnSpc>
            </a:pPr>
            <a:endParaRPr lang="de-DE" altLang="de-DE" sz="1400" b="1" smtClean="0"/>
          </a:p>
        </p:txBody>
      </p:sp>
      <p:sp>
        <p:nvSpPr>
          <p:cNvPr id="16388"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5">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5">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5">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5">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75">
                                            <p:txEl>
                                              <p:pRg st="12" end="1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3075" name="Rectangle 3"/>
          <p:cNvSpPr>
            <a:spLocks noGrp="1" noChangeArrowheads="1"/>
          </p:cNvSpPr>
          <p:nvPr>
            <p:ph type="subTitle" idx="1"/>
          </p:nvPr>
        </p:nvSpPr>
        <p:spPr>
          <a:xfrm>
            <a:off x="617538" y="2133600"/>
            <a:ext cx="7775575" cy="3887788"/>
          </a:xfrm>
        </p:spPr>
        <p:txBody>
          <a:bodyPr/>
          <a:lstStyle/>
          <a:p>
            <a:r>
              <a:rPr lang="de-DE" altLang="de-DE" sz="1400" b="1" u="sng" smtClean="0"/>
              <a:t>4. Bewertung</a:t>
            </a:r>
          </a:p>
          <a:p>
            <a:endParaRPr lang="de-DE" altLang="de-DE" sz="1400" b="1" smtClean="0"/>
          </a:p>
          <a:p>
            <a:r>
              <a:rPr lang="de-DE" altLang="de-DE" sz="1400" b="1" smtClean="0"/>
              <a:t>4.3 Teilnahmeauszeichnung</a:t>
            </a:r>
          </a:p>
          <a:p>
            <a:r>
              <a:rPr lang="de-DE" altLang="de-DE" sz="1400" smtClean="0"/>
              <a:t>In Einvernehmen mit dem Landesfeuerwehrverband Niedersachsen kann das für Inneres zuständige Ministerium Erlass eine Auszeichnung für die Teilnahme an den Leistungsvergleichen festlegen. </a:t>
            </a:r>
          </a:p>
          <a:p>
            <a:endParaRPr lang="de-DE" altLang="de-DE" sz="1400" smtClean="0"/>
          </a:p>
          <a:p>
            <a:r>
              <a:rPr lang="de-DE" altLang="de-DE" sz="1400" b="1" smtClean="0"/>
              <a:t>4.4 Leistungsspange</a:t>
            </a:r>
          </a:p>
          <a:p>
            <a:r>
              <a:rPr lang="de-DE" altLang="de-DE" sz="1400" smtClean="0"/>
              <a:t>Als Anerkennung für herausragende Leistungen bei der Teilnahme an den Leistungsvergleichen der niedersächsischen Feuerwehren auf Kreis-, Regional- und Landesebene kann das für Inneres zuständige Ministerium durch Erlass die Auszeichnung mit einer Leistungsspange festlegen.</a:t>
            </a:r>
          </a:p>
          <a:p>
            <a:endParaRPr lang="de-DE" altLang="de-DE" sz="1400" smtClean="0"/>
          </a:p>
          <a:p>
            <a:pPr eaLnBrk="1" hangingPunct="1">
              <a:lnSpc>
                <a:spcPct val="80000"/>
              </a:lnSpc>
            </a:pPr>
            <a:endParaRPr lang="de-DE" altLang="de-DE" sz="1400" b="1" smtClean="0"/>
          </a:p>
        </p:txBody>
      </p:sp>
      <p:sp>
        <p:nvSpPr>
          <p:cNvPr id="17412"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07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18435"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6" name="Titel 1"/>
          <p:cNvSpPr txBox="1">
            <a:spLocks/>
          </p:cNvSpPr>
          <p:nvPr/>
        </p:nvSpPr>
        <p:spPr bwMode="auto">
          <a:xfrm>
            <a:off x="300038" y="1844675"/>
            <a:ext cx="8540750" cy="133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a:lstStyle>
          <a:p>
            <a:pPr algn="ctr">
              <a:defRPr/>
            </a:pPr>
            <a:r>
              <a:rPr lang="de-DE" b="1" kern="0" dirty="0" smtClean="0"/>
              <a:t>Modul </a:t>
            </a:r>
            <a:br>
              <a:rPr lang="de-DE" b="1" kern="0" dirty="0" smtClean="0"/>
            </a:br>
            <a:r>
              <a:rPr lang="de-DE" b="1" kern="0" dirty="0" smtClean="0"/>
              <a:t>“Kuppeln einer Saugleitung</a:t>
            </a:r>
            <a:r>
              <a:rPr lang="de-DE" kern="0" dirty="0" smtClean="0"/>
              <a:t>“</a:t>
            </a:r>
            <a:endParaRPr lang="de-DE" kern="0" dirty="0"/>
          </a:p>
        </p:txBody>
      </p:sp>
      <p:pic>
        <p:nvPicPr>
          <p:cNvPr id="7"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7"/>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feil nach rechts 3"/>
          <p:cNvSpPr/>
          <p:nvPr/>
        </p:nvSpPr>
        <p:spPr>
          <a:xfrm>
            <a:off x="468313" y="1916113"/>
            <a:ext cx="2135187" cy="917575"/>
          </a:xfrm>
          <a:prstGeom prst="rightArrow">
            <a:avLst/>
          </a:prstGeom>
          <a:solidFill>
            <a:srgbClr val="21D608"/>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r>
              <a:rPr lang="de-DE" sz="2100" b="1" dirty="0"/>
              <a:t>Auftrag</a:t>
            </a:r>
          </a:p>
        </p:txBody>
      </p:sp>
      <p:sp>
        <p:nvSpPr>
          <p:cNvPr id="5" name="Pfeil nach rechts 4"/>
          <p:cNvSpPr/>
          <p:nvPr/>
        </p:nvSpPr>
        <p:spPr>
          <a:xfrm>
            <a:off x="468313" y="3419475"/>
            <a:ext cx="2135187" cy="915988"/>
          </a:xfrm>
          <a:prstGeom prst="rightArrow">
            <a:avLst/>
          </a:prstGeom>
          <a:solidFill>
            <a:srgbClr val="21D608"/>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r>
              <a:rPr lang="de-DE" sz="2100" b="1" dirty="0"/>
              <a:t>Ziel</a:t>
            </a:r>
          </a:p>
        </p:txBody>
      </p:sp>
      <p:sp>
        <p:nvSpPr>
          <p:cNvPr id="6" name="Rechteck 5"/>
          <p:cNvSpPr>
            <a:spLocks noChangeArrowheads="1"/>
          </p:cNvSpPr>
          <p:nvPr/>
        </p:nvSpPr>
        <p:spPr bwMode="auto">
          <a:xfrm>
            <a:off x="2943225" y="1765300"/>
            <a:ext cx="5876925"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42900" algn="l"/>
              </a:tabLst>
              <a:defRPr sz="2800">
                <a:solidFill>
                  <a:schemeClr val="tx1"/>
                </a:solidFill>
                <a:latin typeface="Verdana" panose="020B0604030504040204" pitchFamily="34" charset="0"/>
              </a:defRPr>
            </a:lvl1pPr>
            <a:lvl2pPr marL="742950" indent="-285750">
              <a:tabLst>
                <a:tab pos="342900" algn="l"/>
              </a:tabLst>
              <a:defRPr sz="2800">
                <a:solidFill>
                  <a:schemeClr val="tx1"/>
                </a:solidFill>
                <a:latin typeface="Verdana" panose="020B0604030504040204" pitchFamily="34" charset="0"/>
              </a:defRPr>
            </a:lvl2pPr>
            <a:lvl3pPr marL="1143000" indent="-228600">
              <a:tabLst>
                <a:tab pos="342900" algn="l"/>
              </a:tabLst>
              <a:defRPr sz="2800">
                <a:solidFill>
                  <a:schemeClr val="tx1"/>
                </a:solidFill>
                <a:latin typeface="Verdana" panose="020B0604030504040204" pitchFamily="34" charset="0"/>
              </a:defRPr>
            </a:lvl3pPr>
            <a:lvl4pPr marL="1600200" indent="-228600">
              <a:tabLst>
                <a:tab pos="342900" algn="l"/>
              </a:tabLst>
              <a:defRPr sz="2800">
                <a:solidFill>
                  <a:schemeClr val="tx1"/>
                </a:solidFill>
                <a:latin typeface="Verdana" panose="020B0604030504040204" pitchFamily="34" charset="0"/>
              </a:defRPr>
            </a:lvl4pPr>
            <a:lvl5pPr marL="2057400" indent="-228600">
              <a:tabLst>
                <a:tab pos="342900" algn="l"/>
              </a:tabLst>
              <a:defRPr sz="2800">
                <a:solidFill>
                  <a:schemeClr val="tx1"/>
                </a:solidFill>
                <a:latin typeface="Verdana" panose="020B0604030504040204" pitchFamily="34" charset="0"/>
              </a:defRPr>
            </a:lvl5pPr>
            <a:lvl6pPr marL="25146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6pPr>
            <a:lvl7pPr marL="29718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7pPr>
            <a:lvl8pPr marL="34290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8pPr>
            <a:lvl9pPr marL="38862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9pPr>
          </a:lstStyle>
          <a:p>
            <a:pPr eaLnBrk="1" hangingPunct="1">
              <a:lnSpc>
                <a:spcPct val="115000"/>
              </a:lnSpc>
            </a:pPr>
            <a:r>
              <a:rPr lang="de-DE" altLang="de-DE" sz="2100">
                <a:latin typeface="Arial" panose="020B0604020202020204" pitchFamily="34" charset="0"/>
                <a:ea typeface="Times New Roman" panose="02020603050405020304" pitchFamily="18" charset="0"/>
                <a:cs typeface="Arial" panose="020B0604020202020204" pitchFamily="34" charset="0"/>
              </a:rPr>
              <a:t>Herstellen einer funktionsfähigen Saugleitung gemäß der Feuerwehr-Dienstvorschriften (FwDV) 1 und 3. </a:t>
            </a:r>
          </a:p>
        </p:txBody>
      </p:sp>
      <p:sp>
        <p:nvSpPr>
          <p:cNvPr id="7" name="Rechteck 6"/>
          <p:cNvSpPr>
            <a:spLocks noChangeArrowheads="1"/>
          </p:cNvSpPr>
          <p:nvPr/>
        </p:nvSpPr>
        <p:spPr bwMode="auto">
          <a:xfrm>
            <a:off x="2943225" y="3373438"/>
            <a:ext cx="5510213" cy="269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42900" algn="l"/>
              </a:tabLst>
              <a:defRPr sz="2800">
                <a:solidFill>
                  <a:schemeClr val="tx1"/>
                </a:solidFill>
                <a:latin typeface="Verdana" panose="020B0604030504040204" pitchFamily="34" charset="0"/>
              </a:defRPr>
            </a:lvl1pPr>
            <a:lvl2pPr marL="742950" indent="-285750">
              <a:tabLst>
                <a:tab pos="342900" algn="l"/>
              </a:tabLst>
              <a:defRPr sz="2800">
                <a:solidFill>
                  <a:schemeClr val="tx1"/>
                </a:solidFill>
                <a:latin typeface="Verdana" panose="020B0604030504040204" pitchFamily="34" charset="0"/>
              </a:defRPr>
            </a:lvl2pPr>
            <a:lvl3pPr marL="1143000" indent="-228600">
              <a:tabLst>
                <a:tab pos="342900" algn="l"/>
              </a:tabLst>
              <a:defRPr sz="2800">
                <a:solidFill>
                  <a:schemeClr val="tx1"/>
                </a:solidFill>
                <a:latin typeface="Verdana" panose="020B0604030504040204" pitchFamily="34" charset="0"/>
              </a:defRPr>
            </a:lvl3pPr>
            <a:lvl4pPr marL="1600200" indent="-228600">
              <a:tabLst>
                <a:tab pos="342900" algn="l"/>
              </a:tabLst>
              <a:defRPr sz="2800">
                <a:solidFill>
                  <a:schemeClr val="tx1"/>
                </a:solidFill>
                <a:latin typeface="Verdana" panose="020B0604030504040204" pitchFamily="34" charset="0"/>
              </a:defRPr>
            </a:lvl4pPr>
            <a:lvl5pPr marL="2057400" indent="-228600">
              <a:tabLst>
                <a:tab pos="342900" algn="l"/>
              </a:tabLst>
              <a:defRPr sz="2800">
                <a:solidFill>
                  <a:schemeClr val="tx1"/>
                </a:solidFill>
                <a:latin typeface="Verdana" panose="020B0604030504040204" pitchFamily="34" charset="0"/>
              </a:defRPr>
            </a:lvl5pPr>
            <a:lvl6pPr marL="25146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6pPr>
            <a:lvl7pPr marL="29718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7pPr>
            <a:lvl8pPr marL="34290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8pPr>
            <a:lvl9pPr marL="38862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9pPr>
          </a:lstStyle>
          <a:p>
            <a:pPr algn="just" eaLnBrk="1" hangingPunct="1">
              <a:lnSpc>
                <a:spcPct val="115000"/>
              </a:lnSpc>
            </a:pPr>
            <a:r>
              <a:rPr lang="de-DE" altLang="de-DE" sz="2100">
                <a:latin typeface="Arial" panose="020B0604020202020204" pitchFamily="34" charset="0"/>
                <a:ea typeface="Times New Roman" panose="02020603050405020304" pitchFamily="18" charset="0"/>
                <a:cs typeface="Arial" panose="020B0604020202020204" pitchFamily="34" charset="0"/>
              </a:rPr>
              <a:t>Es soll in „trockener“ Weise der Aufbau einer Wasserversorgung aus offenem Gewässer mit 4 Saugschläuchen durchgeführt werden. Durch den in der Übung platzierten Zeittakt soll neben der korrekten Ausführung nach FwDV 1 und 3 auch die Zeitoptimierung eine Rolle spielen.</a:t>
            </a:r>
          </a:p>
        </p:txBody>
      </p:sp>
      <p:pic>
        <p:nvPicPr>
          <p:cNvPr id="8"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8"/>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75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a:spLocks noChangeArrowheads="1"/>
          </p:cNvSpPr>
          <p:nvPr/>
        </p:nvSpPr>
        <p:spPr bwMode="auto">
          <a:xfrm>
            <a:off x="2843213" y="1787525"/>
            <a:ext cx="56896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42900" algn="l"/>
              </a:tabLst>
              <a:defRPr sz="2800">
                <a:solidFill>
                  <a:schemeClr val="tx1"/>
                </a:solidFill>
                <a:latin typeface="Verdana" panose="020B0604030504040204" pitchFamily="34" charset="0"/>
              </a:defRPr>
            </a:lvl1pPr>
            <a:lvl2pPr marL="742950" indent="-285750">
              <a:tabLst>
                <a:tab pos="342900" algn="l"/>
              </a:tabLst>
              <a:defRPr sz="2800">
                <a:solidFill>
                  <a:schemeClr val="tx1"/>
                </a:solidFill>
                <a:latin typeface="Verdana" panose="020B0604030504040204" pitchFamily="34" charset="0"/>
              </a:defRPr>
            </a:lvl2pPr>
            <a:lvl3pPr marL="1143000" indent="-228600">
              <a:tabLst>
                <a:tab pos="342900" algn="l"/>
              </a:tabLst>
              <a:defRPr sz="2800">
                <a:solidFill>
                  <a:schemeClr val="tx1"/>
                </a:solidFill>
                <a:latin typeface="Verdana" panose="020B0604030504040204" pitchFamily="34" charset="0"/>
              </a:defRPr>
            </a:lvl3pPr>
            <a:lvl4pPr marL="1600200" indent="-228600">
              <a:tabLst>
                <a:tab pos="342900" algn="l"/>
              </a:tabLst>
              <a:defRPr sz="2800">
                <a:solidFill>
                  <a:schemeClr val="tx1"/>
                </a:solidFill>
                <a:latin typeface="Verdana" panose="020B0604030504040204" pitchFamily="34" charset="0"/>
              </a:defRPr>
            </a:lvl4pPr>
            <a:lvl5pPr marL="2057400" indent="-228600">
              <a:tabLst>
                <a:tab pos="342900" algn="l"/>
              </a:tabLst>
              <a:defRPr sz="2800">
                <a:solidFill>
                  <a:schemeClr val="tx1"/>
                </a:solidFill>
                <a:latin typeface="Verdana" panose="020B0604030504040204" pitchFamily="34" charset="0"/>
              </a:defRPr>
            </a:lvl5pPr>
            <a:lvl6pPr marL="25146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6pPr>
            <a:lvl7pPr marL="29718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7pPr>
            <a:lvl8pPr marL="34290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8pPr>
            <a:lvl9pPr marL="38862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9pPr>
          </a:lstStyle>
          <a:p>
            <a:pPr algn="just" eaLnBrk="1" hangingPunct="1">
              <a:lnSpc>
                <a:spcPct val="115000"/>
              </a:lnSpc>
            </a:pPr>
            <a:r>
              <a:rPr lang="de-DE" altLang="de-DE" sz="2100">
                <a:latin typeface="Arial" panose="020B0604020202020204" pitchFamily="34" charset="0"/>
                <a:ea typeface="Times New Roman" panose="02020603050405020304" pitchFamily="18" charset="0"/>
                <a:cs typeface="Arial" panose="020B0604020202020204" pitchFamily="34" charset="0"/>
              </a:rPr>
              <a:t>Für die Durchführung werden fünf Personen benötigt:</a:t>
            </a:r>
          </a:p>
        </p:txBody>
      </p:sp>
      <p:sp>
        <p:nvSpPr>
          <p:cNvPr id="5" name="Pfeil nach rechts 4"/>
          <p:cNvSpPr/>
          <p:nvPr/>
        </p:nvSpPr>
        <p:spPr>
          <a:xfrm>
            <a:off x="428625" y="1828800"/>
            <a:ext cx="2309813" cy="917575"/>
          </a:xfrm>
          <a:prstGeom prst="rightArrow">
            <a:avLst/>
          </a:prstGeom>
          <a:solidFill>
            <a:srgbClr val="21D608"/>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r>
              <a:rPr lang="de-DE" sz="1500" b="1" dirty="0"/>
              <a:t>Voraussetzungen</a:t>
            </a:r>
          </a:p>
        </p:txBody>
      </p:sp>
      <p:sp>
        <p:nvSpPr>
          <p:cNvPr id="6" name="Rechteck 5"/>
          <p:cNvSpPr/>
          <p:nvPr/>
        </p:nvSpPr>
        <p:spPr>
          <a:xfrm>
            <a:off x="2965450" y="3068638"/>
            <a:ext cx="1755775" cy="4826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lvl1pPr>
              <a:defRPr sz="2800">
                <a:solidFill>
                  <a:schemeClr val="tx1"/>
                </a:solidFill>
                <a:latin typeface="Verdana" panose="020B0604030504040204" pitchFamily="34" charset="0"/>
              </a:defRPr>
            </a:lvl1pPr>
            <a:lvl2pPr marL="742950" indent="-285750">
              <a:defRPr sz="2800">
                <a:solidFill>
                  <a:schemeClr val="tx1"/>
                </a:solidFill>
                <a:latin typeface="Verdana" panose="020B0604030504040204" pitchFamily="34" charset="0"/>
              </a:defRPr>
            </a:lvl2pPr>
            <a:lvl3pPr marL="1143000" indent="-228600">
              <a:defRPr sz="2800">
                <a:solidFill>
                  <a:schemeClr val="tx1"/>
                </a:solidFill>
                <a:latin typeface="Verdana" panose="020B0604030504040204" pitchFamily="34" charset="0"/>
              </a:defRPr>
            </a:lvl3pPr>
            <a:lvl4pPr marL="1600200" indent="-228600">
              <a:defRPr sz="2800">
                <a:solidFill>
                  <a:schemeClr val="tx1"/>
                </a:solidFill>
                <a:latin typeface="Verdana" panose="020B0604030504040204" pitchFamily="34" charset="0"/>
              </a:defRPr>
            </a:lvl4pPr>
            <a:lvl5pPr marL="2057400" indent="-228600">
              <a:defRPr sz="2800">
                <a:solidFill>
                  <a:schemeClr val="tx1"/>
                </a:solidFill>
                <a:latin typeface="Verdana" panose="020B0604030504040204" pitchFamily="34" charset="0"/>
              </a:defRPr>
            </a:lvl5pPr>
            <a:lvl6pPr marL="2514600" indent="-228600" eaLnBrk="0" fontAlgn="base" hangingPunct="0">
              <a:spcBef>
                <a:spcPct val="0"/>
              </a:spcBef>
              <a:spcAft>
                <a:spcPct val="0"/>
              </a:spcAft>
              <a:defRPr sz="2800">
                <a:solidFill>
                  <a:schemeClr val="tx1"/>
                </a:solidFill>
                <a:latin typeface="Verdana" panose="020B0604030504040204" pitchFamily="34" charset="0"/>
              </a:defRPr>
            </a:lvl6pPr>
            <a:lvl7pPr marL="2971800" indent="-228600" eaLnBrk="0" fontAlgn="base" hangingPunct="0">
              <a:spcBef>
                <a:spcPct val="0"/>
              </a:spcBef>
              <a:spcAft>
                <a:spcPct val="0"/>
              </a:spcAft>
              <a:defRPr sz="2800">
                <a:solidFill>
                  <a:schemeClr val="tx1"/>
                </a:solidFill>
                <a:latin typeface="Verdana" panose="020B0604030504040204" pitchFamily="34" charset="0"/>
              </a:defRPr>
            </a:lvl7pPr>
            <a:lvl8pPr marL="3429000" indent="-228600" eaLnBrk="0" fontAlgn="base" hangingPunct="0">
              <a:spcBef>
                <a:spcPct val="0"/>
              </a:spcBef>
              <a:spcAft>
                <a:spcPct val="0"/>
              </a:spcAft>
              <a:defRPr sz="2800">
                <a:solidFill>
                  <a:schemeClr val="tx1"/>
                </a:solidFill>
                <a:latin typeface="Verdana" panose="020B0604030504040204" pitchFamily="34" charset="0"/>
              </a:defRPr>
            </a:lvl8pPr>
            <a:lvl9pPr marL="3886200" indent="-228600" eaLnBrk="0" fontAlgn="base" hangingPunct="0">
              <a:spcBef>
                <a:spcPct val="0"/>
              </a:spcBef>
              <a:spcAft>
                <a:spcPct val="0"/>
              </a:spcAft>
              <a:defRPr sz="2800">
                <a:solidFill>
                  <a:schemeClr val="tx1"/>
                </a:solidFill>
                <a:latin typeface="Verdana" panose="020B0604030504040204" pitchFamily="34" charset="0"/>
              </a:defRPr>
            </a:lvl9pPr>
          </a:lstStyle>
          <a:p>
            <a:pPr algn="ctr" eaLnBrk="1" hangingPunct="1">
              <a:defRPr/>
            </a:pPr>
            <a:r>
              <a:rPr lang="de-DE" altLang="de-DE" sz="1200" smtClean="0">
                <a:solidFill>
                  <a:schemeClr val="bg1"/>
                </a:solidFill>
                <a:latin typeface="Arial" panose="020B0604020202020204" pitchFamily="34" charset="0"/>
                <a:ea typeface="Times New Roman" panose="02020603050405020304" pitchFamily="18" charset="0"/>
                <a:cs typeface="Arial" panose="020B0604020202020204" pitchFamily="34" charset="0"/>
              </a:rPr>
              <a:t>Maschinist</a:t>
            </a:r>
          </a:p>
        </p:txBody>
      </p:sp>
      <p:sp>
        <p:nvSpPr>
          <p:cNvPr id="7" name="Rechteck 6"/>
          <p:cNvSpPr/>
          <p:nvPr/>
        </p:nvSpPr>
        <p:spPr>
          <a:xfrm>
            <a:off x="4932363" y="3425825"/>
            <a:ext cx="1757362" cy="482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lvl1pPr>
              <a:defRPr sz="2800">
                <a:solidFill>
                  <a:schemeClr val="tx1"/>
                </a:solidFill>
                <a:latin typeface="Verdana" panose="020B0604030504040204" pitchFamily="34" charset="0"/>
              </a:defRPr>
            </a:lvl1pPr>
            <a:lvl2pPr marL="742950" indent="-285750">
              <a:defRPr sz="2800">
                <a:solidFill>
                  <a:schemeClr val="tx1"/>
                </a:solidFill>
                <a:latin typeface="Verdana" panose="020B0604030504040204" pitchFamily="34" charset="0"/>
              </a:defRPr>
            </a:lvl2pPr>
            <a:lvl3pPr marL="1143000" indent="-228600">
              <a:defRPr sz="2800">
                <a:solidFill>
                  <a:schemeClr val="tx1"/>
                </a:solidFill>
                <a:latin typeface="Verdana" panose="020B0604030504040204" pitchFamily="34" charset="0"/>
              </a:defRPr>
            </a:lvl3pPr>
            <a:lvl4pPr marL="1600200" indent="-228600">
              <a:defRPr sz="2800">
                <a:solidFill>
                  <a:schemeClr val="tx1"/>
                </a:solidFill>
                <a:latin typeface="Verdana" panose="020B0604030504040204" pitchFamily="34" charset="0"/>
              </a:defRPr>
            </a:lvl4pPr>
            <a:lvl5pPr marL="2057400" indent="-228600">
              <a:defRPr sz="2800">
                <a:solidFill>
                  <a:schemeClr val="tx1"/>
                </a:solidFill>
                <a:latin typeface="Verdana" panose="020B0604030504040204" pitchFamily="34" charset="0"/>
              </a:defRPr>
            </a:lvl5pPr>
            <a:lvl6pPr marL="2514600" indent="-228600" eaLnBrk="0" fontAlgn="base" hangingPunct="0">
              <a:spcBef>
                <a:spcPct val="0"/>
              </a:spcBef>
              <a:spcAft>
                <a:spcPct val="0"/>
              </a:spcAft>
              <a:defRPr sz="2800">
                <a:solidFill>
                  <a:schemeClr val="tx1"/>
                </a:solidFill>
                <a:latin typeface="Verdana" panose="020B0604030504040204" pitchFamily="34" charset="0"/>
              </a:defRPr>
            </a:lvl6pPr>
            <a:lvl7pPr marL="2971800" indent="-228600" eaLnBrk="0" fontAlgn="base" hangingPunct="0">
              <a:spcBef>
                <a:spcPct val="0"/>
              </a:spcBef>
              <a:spcAft>
                <a:spcPct val="0"/>
              </a:spcAft>
              <a:defRPr sz="2800">
                <a:solidFill>
                  <a:schemeClr val="tx1"/>
                </a:solidFill>
                <a:latin typeface="Verdana" panose="020B0604030504040204" pitchFamily="34" charset="0"/>
              </a:defRPr>
            </a:lvl7pPr>
            <a:lvl8pPr marL="3429000" indent="-228600" eaLnBrk="0" fontAlgn="base" hangingPunct="0">
              <a:spcBef>
                <a:spcPct val="0"/>
              </a:spcBef>
              <a:spcAft>
                <a:spcPct val="0"/>
              </a:spcAft>
              <a:defRPr sz="2800">
                <a:solidFill>
                  <a:schemeClr val="tx1"/>
                </a:solidFill>
                <a:latin typeface="Verdana" panose="020B0604030504040204" pitchFamily="34" charset="0"/>
              </a:defRPr>
            </a:lvl8pPr>
            <a:lvl9pPr marL="3886200" indent="-228600" eaLnBrk="0" fontAlgn="base" hangingPunct="0">
              <a:spcBef>
                <a:spcPct val="0"/>
              </a:spcBef>
              <a:spcAft>
                <a:spcPct val="0"/>
              </a:spcAft>
              <a:defRPr sz="2800">
                <a:solidFill>
                  <a:schemeClr val="tx1"/>
                </a:solidFill>
                <a:latin typeface="Verdana" panose="020B0604030504040204" pitchFamily="34" charset="0"/>
              </a:defRPr>
            </a:lvl9pPr>
          </a:lstStyle>
          <a:p>
            <a:pPr algn="ctr" eaLnBrk="1" hangingPunct="1">
              <a:defRPr/>
            </a:pPr>
            <a:r>
              <a:rPr lang="de-DE" altLang="de-DE" sz="1200" smtClean="0">
                <a:solidFill>
                  <a:srgbClr val="FFFFFF"/>
                </a:solidFill>
                <a:latin typeface="Arial" panose="020B0604020202020204" pitchFamily="34" charset="0"/>
                <a:ea typeface="Times New Roman" panose="02020603050405020304" pitchFamily="18" charset="0"/>
                <a:cs typeface="Arial" panose="020B0604020202020204" pitchFamily="34" charset="0"/>
              </a:rPr>
              <a:t>Wassertruppführer</a:t>
            </a:r>
          </a:p>
        </p:txBody>
      </p:sp>
      <p:sp>
        <p:nvSpPr>
          <p:cNvPr id="8" name="Rechteck 7"/>
          <p:cNvSpPr/>
          <p:nvPr/>
        </p:nvSpPr>
        <p:spPr>
          <a:xfrm>
            <a:off x="4932363" y="2746375"/>
            <a:ext cx="1757362" cy="482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r>
              <a:rPr lang="de-DE" sz="1200" dirty="0" err="1">
                <a:latin typeface="Arial" panose="020B0604020202020204" pitchFamily="34" charset="0"/>
                <a:ea typeface="Times New Roman" panose="02020603050405020304" pitchFamily="18" charset="0"/>
                <a:cs typeface="Times New Roman" panose="02020603050405020304" pitchFamily="18" charset="0"/>
              </a:rPr>
              <a:t>Wassertruppmitglied</a:t>
            </a:r>
            <a:endParaRPr lang="de-DE" sz="12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Rechteck 8"/>
          <p:cNvSpPr/>
          <p:nvPr/>
        </p:nvSpPr>
        <p:spPr>
          <a:xfrm>
            <a:off x="6900863" y="2746375"/>
            <a:ext cx="1755775" cy="482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lvl1pPr>
              <a:defRPr sz="2800">
                <a:solidFill>
                  <a:schemeClr val="tx1"/>
                </a:solidFill>
                <a:latin typeface="Verdana" panose="020B0604030504040204" pitchFamily="34" charset="0"/>
              </a:defRPr>
            </a:lvl1pPr>
            <a:lvl2pPr marL="742950" indent="-285750">
              <a:defRPr sz="2800">
                <a:solidFill>
                  <a:schemeClr val="tx1"/>
                </a:solidFill>
                <a:latin typeface="Verdana" panose="020B0604030504040204" pitchFamily="34" charset="0"/>
              </a:defRPr>
            </a:lvl2pPr>
            <a:lvl3pPr marL="1143000" indent="-228600">
              <a:defRPr sz="2800">
                <a:solidFill>
                  <a:schemeClr val="tx1"/>
                </a:solidFill>
                <a:latin typeface="Verdana" panose="020B0604030504040204" pitchFamily="34" charset="0"/>
              </a:defRPr>
            </a:lvl3pPr>
            <a:lvl4pPr marL="1600200" indent="-228600">
              <a:defRPr sz="2800">
                <a:solidFill>
                  <a:schemeClr val="tx1"/>
                </a:solidFill>
                <a:latin typeface="Verdana" panose="020B0604030504040204" pitchFamily="34" charset="0"/>
              </a:defRPr>
            </a:lvl4pPr>
            <a:lvl5pPr marL="2057400" indent="-228600">
              <a:defRPr sz="2800">
                <a:solidFill>
                  <a:schemeClr val="tx1"/>
                </a:solidFill>
                <a:latin typeface="Verdana" panose="020B0604030504040204" pitchFamily="34" charset="0"/>
              </a:defRPr>
            </a:lvl5pPr>
            <a:lvl6pPr marL="2514600" indent="-228600" eaLnBrk="0" fontAlgn="base" hangingPunct="0">
              <a:spcBef>
                <a:spcPct val="0"/>
              </a:spcBef>
              <a:spcAft>
                <a:spcPct val="0"/>
              </a:spcAft>
              <a:defRPr sz="2800">
                <a:solidFill>
                  <a:schemeClr val="tx1"/>
                </a:solidFill>
                <a:latin typeface="Verdana" panose="020B0604030504040204" pitchFamily="34" charset="0"/>
              </a:defRPr>
            </a:lvl6pPr>
            <a:lvl7pPr marL="2971800" indent="-228600" eaLnBrk="0" fontAlgn="base" hangingPunct="0">
              <a:spcBef>
                <a:spcPct val="0"/>
              </a:spcBef>
              <a:spcAft>
                <a:spcPct val="0"/>
              </a:spcAft>
              <a:defRPr sz="2800">
                <a:solidFill>
                  <a:schemeClr val="tx1"/>
                </a:solidFill>
                <a:latin typeface="Verdana" panose="020B0604030504040204" pitchFamily="34" charset="0"/>
              </a:defRPr>
            </a:lvl7pPr>
            <a:lvl8pPr marL="3429000" indent="-228600" eaLnBrk="0" fontAlgn="base" hangingPunct="0">
              <a:spcBef>
                <a:spcPct val="0"/>
              </a:spcBef>
              <a:spcAft>
                <a:spcPct val="0"/>
              </a:spcAft>
              <a:defRPr sz="2800">
                <a:solidFill>
                  <a:schemeClr val="tx1"/>
                </a:solidFill>
                <a:latin typeface="Verdana" panose="020B0604030504040204" pitchFamily="34" charset="0"/>
              </a:defRPr>
            </a:lvl8pPr>
            <a:lvl9pPr marL="3886200" indent="-228600" eaLnBrk="0" fontAlgn="base" hangingPunct="0">
              <a:spcBef>
                <a:spcPct val="0"/>
              </a:spcBef>
              <a:spcAft>
                <a:spcPct val="0"/>
              </a:spcAft>
              <a:defRPr sz="2800">
                <a:solidFill>
                  <a:schemeClr val="tx1"/>
                </a:solidFill>
                <a:latin typeface="Verdana" panose="020B0604030504040204" pitchFamily="34" charset="0"/>
              </a:defRPr>
            </a:lvl9pPr>
          </a:lstStyle>
          <a:p>
            <a:pPr algn="ctr" eaLnBrk="1" hangingPunct="1">
              <a:defRPr/>
            </a:pPr>
            <a:r>
              <a:rPr lang="de-DE" altLang="de-DE" sz="1200" smtClean="0">
                <a:latin typeface="Arial" panose="020B0604020202020204" pitchFamily="34" charset="0"/>
                <a:ea typeface="Times New Roman" panose="02020603050405020304" pitchFamily="18" charset="0"/>
                <a:cs typeface="Arial" panose="020B0604020202020204" pitchFamily="34" charset="0"/>
              </a:rPr>
              <a:t>Schlauchtruppmitglied</a:t>
            </a:r>
          </a:p>
        </p:txBody>
      </p:sp>
      <p:sp>
        <p:nvSpPr>
          <p:cNvPr id="10" name="Rechteck 9"/>
          <p:cNvSpPr/>
          <p:nvPr/>
        </p:nvSpPr>
        <p:spPr>
          <a:xfrm>
            <a:off x="6900863" y="3448050"/>
            <a:ext cx="1755775" cy="482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r>
              <a:rPr lang="de-DE" sz="1200" dirty="0" err="1">
                <a:solidFill>
                  <a:schemeClr val="tx1"/>
                </a:solidFill>
                <a:latin typeface="Arial" panose="020B0604020202020204" pitchFamily="34" charset="0"/>
                <a:ea typeface="Times New Roman" panose="02020603050405020304" pitchFamily="18" charset="0"/>
                <a:cs typeface="Arial" panose="020B0604020202020204" pitchFamily="34" charset="0"/>
              </a:rPr>
              <a:t>Schlauchtuppführer</a:t>
            </a:r>
            <a:endParaRPr lang="de-DE" sz="1200" dirty="0">
              <a:solidFill>
                <a:schemeClr val="bg1"/>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Rechteck 10"/>
          <p:cNvSpPr>
            <a:spLocks noChangeArrowheads="1"/>
          </p:cNvSpPr>
          <p:nvPr/>
        </p:nvSpPr>
        <p:spPr bwMode="auto">
          <a:xfrm>
            <a:off x="596900" y="4649788"/>
            <a:ext cx="792162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42900" algn="l"/>
              </a:tabLst>
              <a:defRPr sz="2800">
                <a:solidFill>
                  <a:schemeClr val="tx1"/>
                </a:solidFill>
                <a:latin typeface="Verdana" panose="020B0604030504040204" pitchFamily="34" charset="0"/>
              </a:defRPr>
            </a:lvl1pPr>
            <a:lvl2pPr marL="742950" indent="-285750">
              <a:tabLst>
                <a:tab pos="342900" algn="l"/>
              </a:tabLst>
              <a:defRPr sz="2800">
                <a:solidFill>
                  <a:schemeClr val="tx1"/>
                </a:solidFill>
                <a:latin typeface="Verdana" panose="020B0604030504040204" pitchFamily="34" charset="0"/>
              </a:defRPr>
            </a:lvl2pPr>
            <a:lvl3pPr marL="1143000" indent="-228600">
              <a:tabLst>
                <a:tab pos="342900" algn="l"/>
              </a:tabLst>
              <a:defRPr sz="2800">
                <a:solidFill>
                  <a:schemeClr val="tx1"/>
                </a:solidFill>
                <a:latin typeface="Verdana" panose="020B0604030504040204" pitchFamily="34" charset="0"/>
              </a:defRPr>
            </a:lvl3pPr>
            <a:lvl4pPr marL="1600200" indent="-228600">
              <a:tabLst>
                <a:tab pos="342900" algn="l"/>
              </a:tabLst>
              <a:defRPr sz="2800">
                <a:solidFill>
                  <a:schemeClr val="tx1"/>
                </a:solidFill>
                <a:latin typeface="Verdana" panose="020B0604030504040204" pitchFamily="34" charset="0"/>
              </a:defRPr>
            </a:lvl4pPr>
            <a:lvl5pPr marL="2057400" indent="-228600">
              <a:tabLst>
                <a:tab pos="342900" algn="l"/>
              </a:tabLst>
              <a:defRPr sz="2800">
                <a:solidFill>
                  <a:schemeClr val="tx1"/>
                </a:solidFill>
                <a:latin typeface="Verdana" panose="020B0604030504040204" pitchFamily="34" charset="0"/>
              </a:defRPr>
            </a:lvl5pPr>
            <a:lvl6pPr marL="25146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6pPr>
            <a:lvl7pPr marL="29718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7pPr>
            <a:lvl8pPr marL="34290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8pPr>
            <a:lvl9pPr marL="38862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9pPr>
          </a:lstStyle>
          <a:p>
            <a:pPr algn="just" eaLnBrk="1" hangingPunct="1">
              <a:lnSpc>
                <a:spcPct val="115000"/>
              </a:lnSpc>
            </a:pPr>
            <a:r>
              <a:rPr lang="de-DE" altLang="de-DE" sz="2100">
                <a:latin typeface="Arial" panose="020B0604020202020204" pitchFamily="34" charset="0"/>
                <a:ea typeface="Times New Roman" panose="02020603050405020304" pitchFamily="18" charset="0"/>
                <a:cs typeface="Arial" panose="020B0604020202020204" pitchFamily="34" charset="0"/>
              </a:rPr>
              <a:t>Für die Durchführung des Moduls wird eine Übungsfläche von </a:t>
            </a:r>
          </a:p>
          <a:p>
            <a:pPr algn="just" eaLnBrk="1" hangingPunct="1">
              <a:lnSpc>
                <a:spcPct val="115000"/>
              </a:lnSpc>
            </a:pPr>
            <a:r>
              <a:rPr lang="de-DE" altLang="de-DE" sz="2100">
                <a:latin typeface="Arial" panose="020B0604020202020204" pitchFamily="34" charset="0"/>
                <a:ea typeface="Times New Roman" panose="02020603050405020304" pitchFamily="18" charset="0"/>
                <a:cs typeface="Arial" panose="020B0604020202020204" pitchFamily="34" charset="0"/>
              </a:rPr>
              <a:t>ca. </a:t>
            </a:r>
            <a:r>
              <a:rPr lang="de-DE" altLang="de-DE" sz="2100" b="1">
                <a:latin typeface="Arial" panose="020B0604020202020204" pitchFamily="34" charset="0"/>
                <a:ea typeface="Times New Roman" panose="02020603050405020304" pitchFamily="18" charset="0"/>
                <a:cs typeface="Arial" panose="020B0604020202020204" pitchFamily="34" charset="0"/>
              </a:rPr>
              <a:t>12 mal 10 Metern </a:t>
            </a:r>
            <a:r>
              <a:rPr lang="de-DE" altLang="de-DE" sz="2100">
                <a:latin typeface="Arial" panose="020B0604020202020204" pitchFamily="34" charset="0"/>
                <a:ea typeface="Times New Roman" panose="02020603050405020304" pitchFamily="18" charset="0"/>
                <a:cs typeface="Arial" panose="020B0604020202020204" pitchFamily="34" charset="0"/>
              </a:rPr>
              <a:t>benötigt.</a:t>
            </a:r>
          </a:p>
        </p:txBody>
      </p:sp>
      <p:pic>
        <p:nvPicPr>
          <p:cNvPr id="12"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Grafik 13"/>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500"/>
                            </p:stCondLst>
                            <p:childTnLst>
                              <p:par>
                                <p:cTn id="15" presetID="42"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animBg="1"/>
      <p:bldP spid="10" grpId="0" animBg="1"/>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950" y="1773238"/>
            <a:ext cx="6121400"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 descr="LFV_4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4"/>
          <p:cNvPicPr>
            <a:picLocks noChangeAspect="1"/>
          </p:cNvPicPr>
          <p:nvPr/>
        </p:nvPicPr>
        <p:blipFill>
          <a:blip r:embed="rId4"/>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feil nach rechts 3"/>
          <p:cNvSpPr/>
          <p:nvPr/>
        </p:nvSpPr>
        <p:spPr>
          <a:xfrm>
            <a:off x="250825" y="1844675"/>
            <a:ext cx="2290763" cy="917575"/>
          </a:xfrm>
          <a:prstGeom prst="rightArrow">
            <a:avLst/>
          </a:prstGeom>
          <a:solidFill>
            <a:srgbClr val="21D608"/>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r>
              <a:rPr lang="de-DE" sz="1200" b="1" dirty="0"/>
              <a:t>Rahmenbedingungen</a:t>
            </a:r>
          </a:p>
        </p:txBody>
      </p:sp>
      <p:sp>
        <p:nvSpPr>
          <p:cNvPr id="5" name="Rechteck 4"/>
          <p:cNvSpPr>
            <a:spLocks noChangeArrowheads="1"/>
          </p:cNvSpPr>
          <p:nvPr/>
        </p:nvSpPr>
        <p:spPr bwMode="auto">
          <a:xfrm>
            <a:off x="2700338" y="1820863"/>
            <a:ext cx="5845175" cy="361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42900" algn="l"/>
              </a:tabLst>
              <a:defRPr sz="2800">
                <a:solidFill>
                  <a:schemeClr val="tx1"/>
                </a:solidFill>
                <a:latin typeface="Verdana" panose="020B0604030504040204" pitchFamily="34" charset="0"/>
              </a:defRPr>
            </a:lvl1pPr>
            <a:lvl2pPr marL="742950" indent="-285750">
              <a:tabLst>
                <a:tab pos="342900" algn="l"/>
              </a:tabLst>
              <a:defRPr sz="2800">
                <a:solidFill>
                  <a:schemeClr val="tx1"/>
                </a:solidFill>
                <a:latin typeface="Verdana" panose="020B0604030504040204" pitchFamily="34" charset="0"/>
              </a:defRPr>
            </a:lvl2pPr>
            <a:lvl3pPr marL="1143000" indent="-228600">
              <a:tabLst>
                <a:tab pos="342900" algn="l"/>
              </a:tabLst>
              <a:defRPr sz="2800">
                <a:solidFill>
                  <a:schemeClr val="tx1"/>
                </a:solidFill>
                <a:latin typeface="Verdana" panose="020B0604030504040204" pitchFamily="34" charset="0"/>
              </a:defRPr>
            </a:lvl3pPr>
            <a:lvl4pPr marL="1600200" indent="-228600">
              <a:tabLst>
                <a:tab pos="342900" algn="l"/>
              </a:tabLst>
              <a:defRPr sz="2800">
                <a:solidFill>
                  <a:schemeClr val="tx1"/>
                </a:solidFill>
                <a:latin typeface="Verdana" panose="020B0604030504040204" pitchFamily="34" charset="0"/>
              </a:defRPr>
            </a:lvl4pPr>
            <a:lvl5pPr marL="2057400" indent="-228600">
              <a:tabLst>
                <a:tab pos="342900" algn="l"/>
              </a:tabLst>
              <a:defRPr sz="2800">
                <a:solidFill>
                  <a:schemeClr val="tx1"/>
                </a:solidFill>
                <a:latin typeface="Verdana" panose="020B0604030504040204" pitchFamily="34" charset="0"/>
              </a:defRPr>
            </a:lvl5pPr>
            <a:lvl6pPr marL="25146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6pPr>
            <a:lvl7pPr marL="29718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7pPr>
            <a:lvl8pPr marL="34290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8pPr>
            <a:lvl9pPr marL="38862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9pPr>
          </a:lstStyle>
          <a:p>
            <a:pPr algn="just" eaLnBrk="1" hangingPunct="1">
              <a:lnSpc>
                <a:spcPct val="115000"/>
              </a:lnSpc>
            </a:pPr>
            <a:r>
              <a:rPr lang="de-DE" altLang="de-DE" sz="2000" dirty="0">
                <a:latin typeface="Arial" panose="020B0604020202020204" pitchFamily="34" charset="0"/>
                <a:ea typeface="Times New Roman" panose="02020603050405020304" pitchFamily="18" charset="0"/>
                <a:cs typeface="Arial" panose="020B0604020202020204" pitchFamily="34" charset="0"/>
              </a:rPr>
              <a:t>Die nachfolgend aufgeführten Gegenstände werden durch den Ausrichter bereitgestellt: </a:t>
            </a:r>
          </a:p>
          <a:p>
            <a:pPr algn="just" eaLnBrk="1" hangingPunct="1">
              <a:lnSpc>
                <a:spcPct val="115000"/>
              </a:lnSpc>
            </a:pPr>
            <a:endParaRPr lang="de-DE" altLang="de-DE" sz="2000" dirty="0">
              <a:latin typeface="Arial" panose="020B0604020202020204" pitchFamily="34" charset="0"/>
              <a:ea typeface="Times New Roman" panose="02020603050405020304" pitchFamily="18" charset="0"/>
              <a:cs typeface="Arial" panose="020B0604020202020204" pitchFamily="34" charset="0"/>
            </a:endParaRPr>
          </a:p>
          <a:p>
            <a:pPr algn="just" eaLnBrk="1" hangingPunct="1">
              <a:lnSpc>
                <a:spcPts val="2400"/>
              </a:lnSpc>
              <a:buFont typeface="Symbol" panose="05050102010706020507" pitchFamily="18" charset="2"/>
              <a:buChar char=""/>
            </a:pPr>
            <a:r>
              <a:rPr lang="de-DE" altLang="de-DE" sz="2000" dirty="0">
                <a:latin typeface="Arial" panose="020B0604020202020204" pitchFamily="34" charset="0"/>
                <a:ea typeface="Times New Roman" panose="02020603050405020304" pitchFamily="18" charset="0"/>
                <a:cs typeface="Arial" panose="020B0604020202020204" pitchFamily="34" charset="0"/>
              </a:rPr>
              <a:t>1 Zeitnahme-Einheit</a:t>
            </a:r>
          </a:p>
          <a:p>
            <a:pPr algn="just" eaLnBrk="1" hangingPunct="1">
              <a:lnSpc>
                <a:spcPts val="2400"/>
              </a:lnSpc>
              <a:buFont typeface="Symbol" panose="05050102010706020507" pitchFamily="18" charset="2"/>
              <a:buChar char=""/>
            </a:pPr>
            <a:r>
              <a:rPr lang="de-DE" altLang="de-DE" sz="2000" dirty="0">
                <a:latin typeface="Arial" panose="020B0604020202020204" pitchFamily="34" charset="0"/>
                <a:ea typeface="Times New Roman" panose="02020603050405020304" pitchFamily="18" charset="0"/>
                <a:cs typeface="Arial" panose="020B0604020202020204" pitchFamily="34" charset="0"/>
              </a:rPr>
              <a:t>1 PFPN</a:t>
            </a:r>
          </a:p>
          <a:p>
            <a:pPr algn="just" eaLnBrk="1" hangingPunct="1">
              <a:lnSpc>
                <a:spcPts val="2400"/>
              </a:lnSpc>
              <a:buFont typeface="Symbol" panose="05050102010706020507" pitchFamily="18" charset="2"/>
              <a:buChar char=""/>
            </a:pPr>
            <a:r>
              <a:rPr lang="de-DE" altLang="de-DE" sz="2000" dirty="0">
                <a:latin typeface="Arial" panose="020B0604020202020204" pitchFamily="34" charset="0"/>
                <a:ea typeface="Times New Roman" panose="02020603050405020304" pitchFamily="18" charset="0"/>
                <a:cs typeface="Arial" panose="020B0604020202020204" pitchFamily="34" charset="0"/>
              </a:rPr>
              <a:t>4 Saugschläuche</a:t>
            </a:r>
          </a:p>
          <a:p>
            <a:pPr algn="just" eaLnBrk="1" hangingPunct="1">
              <a:lnSpc>
                <a:spcPts val="2400"/>
              </a:lnSpc>
              <a:buFont typeface="Symbol" panose="05050102010706020507" pitchFamily="18" charset="2"/>
              <a:buChar char=""/>
            </a:pPr>
            <a:r>
              <a:rPr lang="de-DE" altLang="de-DE" sz="2000" dirty="0">
                <a:latin typeface="Arial" panose="020B0604020202020204" pitchFamily="34" charset="0"/>
                <a:ea typeface="Times New Roman" panose="02020603050405020304" pitchFamily="18" charset="0"/>
                <a:cs typeface="Arial" panose="020B0604020202020204" pitchFamily="34" charset="0"/>
              </a:rPr>
              <a:t>1 </a:t>
            </a:r>
            <a:r>
              <a:rPr lang="de-DE" altLang="de-DE" sz="2000" dirty="0" err="1">
                <a:latin typeface="Arial" panose="020B0604020202020204" pitchFamily="34" charset="0"/>
                <a:ea typeface="Times New Roman" panose="02020603050405020304" pitchFamily="18" charset="0"/>
                <a:cs typeface="Arial" panose="020B0604020202020204" pitchFamily="34" charset="0"/>
              </a:rPr>
              <a:t>Saugkorb</a:t>
            </a:r>
            <a:endParaRPr lang="de-DE" altLang="de-DE" sz="2000" dirty="0">
              <a:latin typeface="Arial" panose="020B0604020202020204" pitchFamily="34" charset="0"/>
              <a:ea typeface="Times New Roman" panose="02020603050405020304" pitchFamily="18" charset="0"/>
              <a:cs typeface="Arial" panose="020B0604020202020204" pitchFamily="34" charset="0"/>
            </a:endParaRPr>
          </a:p>
          <a:p>
            <a:pPr algn="just" eaLnBrk="1" hangingPunct="1">
              <a:lnSpc>
                <a:spcPts val="2400"/>
              </a:lnSpc>
              <a:buFont typeface="Symbol" panose="05050102010706020507" pitchFamily="18" charset="2"/>
              <a:buChar char=""/>
            </a:pPr>
            <a:r>
              <a:rPr lang="de-DE" altLang="de-DE" sz="2000" dirty="0">
                <a:latin typeface="Arial" panose="020B0604020202020204" pitchFamily="34" charset="0"/>
                <a:ea typeface="Times New Roman" panose="02020603050405020304" pitchFamily="18" charset="0"/>
                <a:cs typeface="Arial" panose="020B0604020202020204" pitchFamily="34" charset="0"/>
              </a:rPr>
              <a:t>1 Halteleine</a:t>
            </a:r>
          </a:p>
          <a:p>
            <a:pPr algn="just" eaLnBrk="1" hangingPunct="1">
              <a:lnSpc>
                <a:spcPts val="2400"/>
              </a:lnSpc>
              <a:buFont typeface="Symbol" panose="05050102010706020507" pitchFamily="18" charset="2"/>
              <a:buChar char=""/>
            </a:pPr>
            <a:r>
              <a:rPr lang="de-DE" altLang="de-DE" sz="2000" dirty="0">
                <a:latin typeface="Arial" panose="020B0604020202020204" pitchFamily="34" charset="0"/>
                <a:ea typeface="Times New Roman" panose="02020603050405020304" pitchFamily="18" charset="0"/>
                <a:cs typeface="Arial" panose="020B0604020202020204" pitchFamily="34" charset="0"/>
              </a:rPr>
              <a:t>1 Ventilleine</a:t>
            </a:r>
          </a:p>
          <a:p>
            <a:pPr algn="just" eaLnBrk="1" hangingPunct="1">
              <a:lnSpc>
                <a:spcPts val="2400"/>
              </a:lnSpc>
              <a:buFont typeface="Symbol" panose="05050102010706020507" pitchFamily="18" charset="2"/>
              <a:buChar char=""/>
            </a:pPr>
            <a:r>
              <a:rPr lang="de-DE" altLang="de-DE" sz="2000" dirty="0">
                <a:latin typeface="Arial" panose="020B0604020202020204" pitchFamily="34" charset="0"/>
                <a:ea typeface="Times New Roman" panose="02020603050405020304" pitchFamily="18" charset="0"/>
                <a:cs typeface="Arial" panose="020B0604020202020204" pitchFamily="34" charset="0"/>
              </a:rPr>
              <a:t>Falldämpfung für </a:t>
            </a:r>
            <a:r>
              <a:rPr lang="de-DE" altLang="de-DE" sz="2000" dirty="0" err="1">
                <a:latin typeface="Arial" panose="020B0604020202020204" pitchFamily="34" charset="0"/>
                <a:ea typeface="Times New Roman" panose="02020603050405020304" pitchFamily="18" charset="0"/>
                <a:cs typeface="Arial" panose="020B0604020202020204" pitchFamily="34" charset="0"/>
              </a:rPr>
              <a:t>Saugkorb</a:t>
            </a:r>
            <a:r>
              <a:rPr lang="de-DE" altLang="de-DE" sz="2000" dirty="0">
                <a:latin typeface="Arial" panose="020B0604020202020204" pitchFamily="34" charset="0"/>
                <a:ea typeface="Times New Roman" panose="02020603050405020304" pitchFamily="18" charset="0"/>
                <a:cs typeface="Arial" panose="020B0604020202020204" pitchFamily="34" charset="0"/>
              </a:rPr>
              <a:t> (ca. 1x1m, z.B. Sportmatte) markiert Wasserentnahmestelle</a:t>
            </a:r>
          </a:p>
        </p:txBody>
      </p:sp>
      <p:pic>
        <p:nvPicPr>
          <p:cNvPr id="7"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7"/>
          <p:cNvPicPr>
            <a:picLocks noChangeAspect="1"/>
          </p:cNvPicPr>
          <p:nvPr/>
        </p:nvPicPr>
        <p:blipFill>
          <a:blip r:embed="rId3"/>
          <a:stretch>
            <a:fillRect/>
          </a:stretch>
        </p:blipFill>
        <p:spPr>
          <a:xfrm>
            <a:off x="4815116" y="544514"/>
            <a:ext cx="3546565" cy="685800"/>
          </a:xfrm>
          <a:prstGeom prst="rect">
            <a:avLst/>
          </a:prstGeom>
        </p:spPr>
      </p:pic>
      <p:sp>
        <p:nvSpPr>
          <p:cNvPr id="6" name="Line 5"/>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left)">
                                      <p:cBhvr>
                                        <p:cTn id="12" dur="500"/>
                                        <p:tgtEl>
                                          <p:spTgt spid="5">
                                            <p:txEl>
                                              <p:pRg st="0" end="0"/>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wipe(left)">
                                      <p:cBhvr>
                                        <p:cTn id="18" dur="500"/>
                                        <p:tgtEl>
                                          <p:spTgt spid="5">
                                            <p:txEl>
                                              <p:pRg st="3" end="3"/>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wipe(left)">
                                      <p:cBhvr>
                                        <p:cTn id="21" dur="500"/>
                                        <p:tgtEl>
                                          <p:spTgt spid="5">
                                            <p:txEl>
                                              <p:pRg st="4" end="4"/>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wipe(left)">
                                      <p:cBhvr>
                                        <p:cTn id="24" dur="500"/>
                                        <p:tgtEl>
                                          <p:spTgt spid="5">
                                            <p:txEl>
                                              <p:pRg st="5" end="5"/>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wipe(left)">
                                      <p:cBhvr>
                                        <p:cTn id="27" dur="500"/>
                                        <p:tgtEl>
                                          <p:spTgt spid="5">
                                            <p:txEl>
                                              <p:pRg st="6" end="6"/>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wipe(left)">
                                      <p:cBhvr>
                                        <p:cTn id="30" dur="500"/>
                                        <p:tgtEl>
                                          <p:spTgt spid="5">
                                            <p:txEl>
                                              <p:pRg st="7" end="7"/>
                                            </p:txEl>
                                          </p:spTgt>
                                        </p:tgtEl>
                                      </p:cBhvr>
                                    </p:animEffect>
                                  </p:childTnLst>
                                </p:cTn>
                              </p:par>
                              <p:par>
                                <p:cTn id="31" presetID="22" presetClass="entr" presetSubtype="8" fill="hold" nodeType="with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animEffect transition="in" filter="wipe(left)">
                                      <p:cBhvr>
                                        <p:cTn id="33"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a:spLocks noChangeArrowheads="1"/>
          </p:cNvSpPr>
          <p:nvPr/>
        </p:nvSpPr>
        <p:spPr bwMode="auto">
          <a:xfrm>
            <a:off x="2700338" y="1771650"/>
            <a:ext cx="6202362"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14313" indent="-214313">
              <a:tabLst>
                <a:tab pos="342900" algn="l"/>
              </a:tabLst>
              <a:defRPr sz="2800">
                <a:solidFill>
                  <a:schemeClr val="tx1"/>
                </a:solidFill>
                <a:latin typeface="Verdana" panose="020B0604030504040204" pitchFamily="34" charset="0"/>
              </a:defRPr>
            </a:lvl1pPr>
            <a:lvl2pPr marL="742950" indent="-285750">
              <a:tabLst>
                <a:tab pos="342900" algn="l"/>
              </a:tabLst>
              <a:defRPr sz="2800">
                <a:solidFill>
                  <a:schemeClr val="tx1"/>
                </a:solidFill>
                <a:latin typeface="Verdana" panose="020B0604030504040204" pitchFamily="34" charset="0"/>
              </a:defRPr>
            </a:lvl2pPr>
            <a:lvl3pPr marL="1143000" indent="-228600">
              <a:tabLst>
                <a:tab pos="342900" algn="l"/>
              </a:tabLst>
              <a:defRPr sz="2800">
                <a:solidFill>
                  <a:schemeClr val="tx1"/>
                </a:solidFill>
                <a:latin typeface="Verdana" panose="020B0604030504040204" pitchFamily="34" charset="0"/>
              </a:defRPr>
            </a:lvl3pPr>
            <a:lvl4pPr marL="1600200" indent="-228600">
              <a:tabLst>
                <a:tab pos="342900" algn="l"/>
              </a:tabLst>
              <a:defRPr sz="2800">
                <a:solidFill>
                  <a:schemeClr val="tx1"/>
                </a:solidFill>
                <a:latin typeface="Verdana" panose="020B0604030504040204" pitchFamily="34" charset="0"/>
              </a:defRPr>
            </a:lvl4pPr>
            <a:lvl5pPr marL="2057400" indent="-228600">
              <a:tabLst>
                <a:tab pos="342900" algn="l"/>
              </a:tabLst>
              <a:defRPr sz="2800">
                <a:solidFill>
                  <a:schemeClr val="tx1"/>
                </a:solidFill>
                <a:latin typeface="Verdana" panose="020B0604030504040204" pitchFamily="34" charset="0"/>
              </a:defRPr>
            </a:lvl5pPr>
            <a:lvl6pPr marL="25146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6pPr>
            <a:lvl7pPr marL="29718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7pPr>
            <a:lvl8pPr marL="34290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8pPr>
            <a:lvl9pPr marL="38862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9pPr>
          </a:lstStyle>
          <a:p>
            <a:pPr algn="just" eaLnBrk="1" hangingPunct="1">
              <a:lnSpc>
                <a:spcPct val="115000"/>
              </a:lnSpc>
              <a:buFont typeface="Arial" panose="020B0604020202020204" pitchFamily="34" charset="0"/>
              <a:buChar char="•"/>
            </a:pPr>
            <a:r>
              <a:rPr lang="de-DE" altLang="de-DE" sz="1600">
                <a:latin typeface="Arial" panose="020B0604020202020204" pitchFamily="34" charset="0"/>
                <a:ea typeface="Times New Roman" panose="02020603050405020304" pitchFamily="18" charset="0"/>
                <a:cs typeface="Arial" panose="020B0604020202020204" pitchFamily="34" charset="0"/>
              </a:rPr>
              <a:t>Die Übung wird ohne Wasser durchgeführt. </a:t>
            </a:r>
          </a:p>
          <a:p>
            <a:pPr algn="just" eaLnBrk="1" hangingPunct="1">
              <a:lnSpc>
                <a:spcPct val="115000"/>
              </a:lnSpc>
              <a:buFont typeface="Arial" panose="020B0604020202020204" pitchFamily="34" charset="0"/>
              <a:buChar char="•"/>
            </a:pPr>
            <a:r>
              <a:rPr lang="de-DE" altLang="de-DE" sz="1600">
                <a:latin typeface="Arial" panose="020B0604020202020204" pitchFamily="34" charset="0"/>
                <a:ea typeface="Times New Roman" panose="02020603050405020304" pitchFamily="18" charset="0"/>
                <a:cs typeface="Arial" panose="020B0604020202020204" pitchFamily="34" charset="0"/>
              </a:rPr>
              <a:t>Der vom Ausrichter gestellte Übungsbereich ist nicht zu verlassen. </a:t>
            </a:r>
          </a:p>
          <a:p>
            <a:pPr algn="just" eaLnBrk="1" hangingPunct="1">
              <a:lnSpc>
                <a:spcPct val="115000"/>
              </a:lnSpc>
              <a:buFont typeface="Arial" panose="020B0604020202020204" pitchFamily="34" charset="0"/>
              <a:buChar char="•"/>
            </a:pPr>
            <a:r>
              <a:rPr lang="de-DE" altLang="de-DE" sz="1600">
                <a:latin typeface="Arial" panose="020B0604020202020204" pitchFamily="34" charset="0"/>
                <a:ea typeface="Times New Roman" panose="02020603050405020304" pitchFamily="18" charset="0"/>
                <a:cs typeface="Arial" panose="020B0604020202020204" pitchFamily="34" charset="0"/>
              </a:rPr>
              <a:t>Die startenden Mitglieder müssen die Gerätschaften im markierten Bereich aufbauen.</a:t>
            </a:r>
          </a:p>
          <a:p>
            <a:pPr algn="just" eaLnBrk="1" hangingPunct="1">
              <a:lnSpc>
                <a:spcPct val="150000"/>
              </a:lnSpc>
              <a:buFont typeface="Arial" panose="020B0604020202020204" pitchFamily="34" charset="0"/>
              <a:buChar char="•"/>
            </a:pPr>
            <a:r>
              <a:rPr lang="de-DE" altLang="de-DE" sz="1600">
                <a:latin typeface="Arial" panose="020B0604020202020204" pitchFamily="34" charset="0"/>
                <a:ea typeface="Times New Roman" panose="02020603050405020304" pitchFamily="18" charset="0"/>
                <a:cs typeface="Arial" panose="020B0604020202020204" pitchFamily="34" charset="0"/>
              </a:rPr>
              <a:t>Es wird eine Maximaldauer von 3 Minuten festgelegt. Bei Überschreiten der Maximaldauer gilt das Modul als nicht erfüllt. Die gesamte Übung ist ein Zeittakt. </a:t>
            </a:r>
          </a:p>
          <a:p>
            <a:pPr algn="just" eaLnBrk="1" hangingPunct="1">
              <a:lnSpc>
                <a:spcPct val="115000"/>
              </a:lnSpc>
              <a:buFont typeface="Arial" panose="020B0604020202020204" pitchFamily="34" charset="0"/>
              <a:buChar char="•"/>
            </a:pPr>
            <a:r>
              <a:rPr lang="de-DE" altLang="de-DE" sz="1600">
                <a:latin typeface="Arial" panose="020B0604020202020204" pitchFamily="34" charset="0"/>
                <a:ea typeface="Times New Roman" panose="02020603050405020304" pitchFamily="18" charset="0"/>
                <a:cs typeface="Arial" panose="020B0604020202020204" pitchFamily="34" charset="0"/>
              </a:rPr>
              <a:t>Die Zeitnahme beginnt mit dem Betätigen der Zeitnahme-Einheit durch die Wassertruppführerin /den Wassertruppführer.</a:t>
            </a:r>
          </a:p>
          <a:p>
            <a:pPr eaLnBrk="1" hangingPunct="1">
              <a:lnSpc>
                <a:spcPct val="115000"/>
              </a:lnSpc>
              <a:buFont typeface="Arial" panose="020B0604020202020204" pitchFamily="34" charset="0"/>
              <a:buChar char="•"/>
            </a:pPr>
            <a:r>
              <a:rPr lang="de-DE" altLang="de-DE" sz="1600">
                <a:latin typeface="Arial" panose="020B0604020202020204" pitchFamily="34" charset="0"/>
                <a:ea typeface="Times New Roman" panose="02020603050405020304" pitchFamily="18" charset="0"/>
                <a:cs typeface="Arial" panose="020B0604020202020204" pitchFamily="34" charset="0"/>
              </a:rPr>
              <a:t>Die Zeitnahme endet mit dem Betätigen der Zeitnahme-Einheit durch die Maschinistin /den Maschinisten. </a:t>
            </a:r>
          </a:p>
        </p:txBody>
      </p:sp>
      <p:sp>
        <p:nvSpPr>
          <p:cNvPr id="5" name="Pfeil nach rechts 4"/>
          <p:cNvSpPr/>
          <p:nvPr/>
        </p:nvSpPr>
        <p:spPr>
          <a:xfrm>
            <a:off x="179388" y="1773238"/>
            <a:ext cx="2305050" cy="915987"/>
          </a:xfrm>
          <a:prstGeom prst="rightArrow">
            <a:avLst/>
          </a:prstGeom>
          <a:solidFill>
            <a:srgbClr val="21D608"/>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r>
              <a:rPr lang="de-DE" sz="1200" b="1" dirty="0"/>
              <a:t>Rahmenbedingungen</a:t>
            </a:r>
          </a:p>
        </p:txBody>
      </p:sp>
      <p:sp>
        <p:nvSpPr>
          <p:cNvPr id="6" name="Ellipse 5"/>
          <p:cNvSpPr/>
          <p:nvPr/>
        </p:nvSpPr>
        <p:spPr>
          <a:xfrm rot="20007357">
            <a:off x="-352425" y="3424238"/>
            <a:ext cx="3178175" cy="126841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lvl1pPr>
              <a:tabLst>
                <a:tab pos="342900" algn="l"/>
              </a:tabLst>
              <a:defRPr sz="2800">
                <a:solidFill>
                  <a:schemeClr val="tx1"/>
                </a:solidFill>
                <a:latin typeface="Verdana" panose="020B0604030504040204" pitchFamily="34" charset="0"/>
              </a:defRPr>
            </a:lvl1pPr>
            <a:lvl2pPr marL="742950" indent="-285750">
              <a:tabLst>
                <a:tab pos="342900" algn="l"/>
              </a:tabLst>
              <a:defRPr sz="2800">
                <a:solidFill>
                  <a:schemeClr val="tx1"/>
                </a:solidFill>
                <a:latin typeface="Verdana" panose="020B0604030504040204" pitchFamily="34" charset="0"/>
              </a:defRPr>
            </a:lvl2pPr>
            <a:lvl3pPr marL="1143000" indent="-228600">
              <a:tabLst>
                <a:tab pos="342900" algn="l"/>
              </a:tabLst>
              <a:defRPr sz="2800">
                <a:solidFill>
                  <a:schemeClr val="tx1"/>
                </a:solidFill>
                <a:latin typeface="Verdana" panose="020B0604030504040204" pitchFamily="34" charset="0"/>
              </a:defRPr>
            </a:lvl3pPr>
            <a:lvl4pPr marL="1600200" indent="-228600">
              <a:tabLst>
                <a:tab pos="342900" algn="l"/>
              </a:tabLst>
              <a:defRPr sz="2800">
                <a:solidFill>
                  <a:schemeClr val="tx1"/>
                </a:solidFill>
                <a:latin typeface="Verdana" panose="020B0604030504040204" pitchFamily="34" charset="0"/>
              </a:defRPr>
            </a:lvl4pPr>
            <a:lvl5pPr marL="2057400" indent="-228600">
              <a:tabLst>
                <a:tab pos="342900" algn="l"/>
              </a:tabLst>
              <a:defRPr sz="2800">
                <a:solidFill>
                  <a:schemeClr val="tx1"/>
                </a:solidFill>
                <a:latin typeface="Verdana" panose="020B0604030504040204" pitchFamily="34" charset="0"/>
              </a:defRPr>
            </a:lvl5pPr>
            <a:lvl6pPr marL="25146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6pPr>
            <a:lvl7pPr marL="29718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7pPr>
            <a:lvl8pPr marL="34290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8pPr>
            <a:lvl9pPr marL="38862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9pPr>
          </a:lstStyle>
          <a:p>
            <a:pPr algn="ctr" eaLnBrk="1" hangingPunct="1">
              <a:lnSpc>
                <a:spcPct val="115000"/>
              </a:lnSpc>
              <a:defRPr/>
            </a:pPr>
            <a:r>
              <a:rPr lang="de-DE" altLang="de-DE" sz="1400" b="1" smtClean="0">
                <a:solidFill>
                  <a:srgbClr val="FFFFFF"/>
                </a:solidFill>
                <a:latin typeface="Arial" panose="020B0604020202020204" pitchFamily="34" charset="0"/>
                <a:ea typeface="Times New Roman" panose="02020603050405020304" pitchFamily="18" charset="0"/>
                <a:cs typeface="Arial" panose="020B0604020202020204" pitchFamily="34" charset="0"/>
              </a:rPr>
              <a:t>Wertungsrichter</a:t>
            </a:r>
          </a:p>
          <a:p>
            <a:pPr algn="ctr" eaLnBrk="1" hangingPunct="1">
              <a:lnSpc>
                <a:spcPct val="115000"/>
              </a:lnSpc>
              <a:defRPr/>
            </a:pPr>
            <a:r>
              <a:rPr lang="de-DE" altLang="de-DE" sz="1400" b="1" smtClean="0">
                <a:solidFill>
                  <a:srgbClr val="FFFFFF"/>
                </a:solidFill>
                <a:latin typeface="Arial" panose="020B0604020202020204" pitchFamily="34" charset="0"/>
                <a:ea typeface="Times New Roman" panose="02020603050405020304" pitchFamily="18" charset="0"/>
                <a:cs typeface="Arial" panose="020B0604020202020204" pitchFamily="34" charset="0"/>
              </a:rPr>
              <a:t>2 Kameradinnen / Kameraden</a:t>
            </a:r>
          </a:p>
        </p:txBody>
      </p:sp>
      <p:pic>
        <p:nvPicPr>
          <p:cNvPr id="8"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8"/>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childTnLst>
                                </p:cTn>
                              </p:par>
                            </p:childTnLst>
                          </p:cTn>
                        </p:par>
                        <p:par>
                          <p:cTn id="12" fill="hold" nodeType="afterGroup">
                            <p:stCondLst>
                              <p:cond delay="0"/>
                            </p:stCondLst>
                            <p:childTnLst>
                              <p:par>
                                <p:cTn id="13" presetID="1" presetClass="entr" presetSubtype="0" fill="hold" nodeType="after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par>
                          <p:cTn id="15" fill="hold" nodeType="afterGroup">
                            <p:stCondLst>
                              <p:cond delay="0"/>
                            </p:stCondLst>
                            <p:childTnLst>
                              <p:par>
                                <p:cTn id="16" presetID="1" presetClass="entr" presetSubtype="0" fill="hold" nodeType="after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childTnLst>
                                </p:cTn>
                              </p:par>
                            </p:childTnLst>
                          </p:cTn>
                        </p:par>
                        <p:par>
                          <p:cTn id="18" fill="hold" nodeType="afterGroup">
                            <p:stCondLst>
                              <p:cond delay="0"/>
                            </p:stCondLst>
                            <p:childTnLst>
                              <p:par>
                                <p:cTn id="19" presetID="1" presetClass="entr" presetSubtype="0" fill="hold" nodeType="after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par>
                          <p:cTn id="21" fill="hold" nodeType="afterGroup">
                            <p:stCondLst>
                              <p:cond delay="0"/>
                            </p:stCondLst>
                            <p:childTnLst>
                              <p:par>
                                <p:cTn id="22" presetID="1" presetClass="entr" presetSubtype="0" fill="hold" nodeType="after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childTnLst>
                                </p:cTn>
                              </p:par>
                            </p:childTnLst>
                          </p:cTn>
                        </p:par>
                        <p:par>
                          <p:cTn id="24" fill="hold" nodeType="afterGroup">
                            <p:stCondLst>
                              <p:cond delay="0"/>
                            </p:stCondLst>
                            <p:childTnLst>
                              <p:par>
                                <p:cTn id="25" presetID="1" presetClass="entr" presetSubtype="0" fill="hold"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3075" name="Rectangle 3"/>
          <p:cNvSpPr>
            <a:spLocks noGrp="1" noChangeArrowheads="1"/>
          </p:cNvSpPr>
          <p:nvPr>
            <p:ph type="subTitle" idx="1"/>
          </p:nvPr>
        </p:nvSpPr>
        <p:spPr>
          <a:xfrm>
            <a:off x="625475" y="1916113"/>
            <a:ext cx="7775575" cy="4608512"/>
          </a:xfrm>
        </p:spPr>
        <p:txBody>
          <a:bodyPr/>
          <a:lstStyle/>
          <a:p>
            <a:pPr>
              <a:defRPr/>
            </a:pPr>
            <a:r>
              <a:rPr lang="de-DE" sz="1200" b="1" dirty="0" smtClean="0"/>
              <a:t>Vorwort</a:t>
            </a:r>
            <a:endParaRPr lang="de-DE" sz="1200" dirty="0"/>
          </a:p>
          <a:p>
            <a:pPr marL="228600" indent="-228600">
              <a:buFont typeface="Wingdings" panose="05000000000000000000" pitchFamily="2" charset="2"/>
              <a:buAutoNum type="arabicPeriod"/>
              <a:defRPr/>
            </a:pPr>
            <a:r>
              <a:rPr lang="de-DE" sz="1200" dirty="0" smtClean="0"/>
              <a:t>Auflage</a:t>
            </a:r>
          </a:p>
          <a:p>
            <a:pPr marL="228600" indent="-228600">
              <a:buFont typeface="Wingdings" panose="05000000000000000000" pitchFamily="2" charset="2"/>
              <a:buAutoNum type="arabicPeriod"/>
              <a:defRPr/>
            </a:pPr>
            <a:endParaRPr lang="de-DE" sz="1200" dirty="0"/>
          </a:p>
          <a:p>
            <a:pPr>
              <a:defRPr/>
            </a:pPr>
            <a:r>
              <a:rPr lang="de-DE" sz="1200" dirty="0"/>
              <a:t>Der Arbeitskreis „Leistungswettbewerbe“ hat die zuletzt 2007 überarbeiteten Wettbewerbsbestimmungen im Jahr 2012 an die Anforderungen der </a:t>
            </a:r>
            <a:r>
              <a:rPr lang="de-DE" sz="1200" dirty="0" err="1"/>
              <a:t>FwDV</a:t>
            </a:r>
            <a:r>
              <a:rPr lang="de-DE" sz="1200" dirty="0"/>
              <a:t> 3 angepasst. Durch die „gelebten“ Wettbewerbe sind Wünsche nach einer Veränderung an das Gremium herangetragen worden.</a:t>
            </a:r>
          </a:p>
          <a:p>
            <a:pPr>
              <a:defRPr/>
            </a:pPr>
            <a:r>
              <a:rPr lang="de-DE" sz="1200" dirty="0"/>
              <a:t> </a:t>
            </a:r>
          </a:p>
          <a:p>
            <a:pPr>
              <a:defRPr/>
            </a:pPr>
            <a:r>
              <a:rPr lang="de-DE" sz="1200" dirty="0"/>
              <a:t>Mit dem Ziel, die Leistungswettbewerbe in Niedersachsen für die Feuerwehren attraktiver zu gestalten sind in Workshops mit verschiedenen Akteuren Ideen und Anregungen zur Neuausrichtung zusammengetragen worden. Hier hat sich herausgestellt, dass ein modularer, sich in der Komplexität steigernder Aufbau dem modernen Leistungsvergleich entgegen kommt. </a:t>
            </a:r>
          </a:p>
          <a:p>
            <a:pPr>
              <a:defRPr/>
            </a:pPr>
            <a:r>
              <a:rPr lang="de-DE" sz="1200" dirty="0"/>
              <a:t> </a:t>
            </a:r>
          </a:p>
          <a:p>
            <a:pPr>
              <a:defRPr/>
            </a:pPr>
            <a:r>
              <a:rPr lang="de-DE" sz="1200" dirty="0"/>
              <a:t>Für die Neuausrichtung ist ein Unterarbeitskreis „Leistungswettbewerbe“ eingerichtet worden, der mit viel zeitlichem Einsatz die inhaltlichen Ausprägungen am Maßstab der </a:t>
            </a:r>
            <a:r>
              <a:rPr lang="de-DE" sz="1200" dirty="0" err="1"/>
              <a:t>FwDV</a:t>
            </a:r>
            <a:r>
              <a:rPr lang="de-DE" sz="1200" dirty="0"/>
              <a:t> 1 und </a:t>
            </a:r>
            <a:r>
              <a:rPr lang="de-DE" sz="1200" dirty="0" err="1"/>
              <a:t>FwDV</a:t>
            </a:r>
            <a:r>
              <a:rPr lang="de-DE" sz="1200" dirty="0"/>
              <a:t> 3 formuliert hat. Hierfür möchten wir uns bedanken.</a:t>
            </a:r>
          </a:p>
          <a:p>
            <a:pPr>
              <a:defRPr/>
            </a:pPr>
            <a:r>
              <a:rPr lang="de-DE" sz="1200" dirty="0"/>
              <a:t> </a:t>
            </a:r>
          </a:p>
          <a:p>
            <a:pPr>
              <a:defRPr/>
            </a:pPr>
            <a:r>
              <a:rPr lang="de-DE" sz="1200" dirty="0"/>
              <a:t>Wir wünschen allen Feuerwehren mit dem neu entwickelten Leistungsvergleich in der Einstiegsstufe viel Freude bei den Übungen und viel Erfolg bei der Teilnahme an den Leistungsvergleichen auf Gemeinde-, Abschnitts- Kreis-, Regional- und Landesebene.</a:t>
            </a:r>
          </a:p>
          <a:p>
            <a:pPr>
              <a:defRPr/>
            </a:pPr>
            <a:r>
              <a:rPr lang="de-DE" sz="1200" dirty="0"/>
              <a:t> </a:t>
            </a:r>
          </a:p>
          <a:p>
            <a:pPr>
              <a:defRPr/>
            </a:pPr>
            <a:r>
              <a:rPr lang="de-DE" sz="1200" dirty="0"/>
              <a:t>Hannover, März 2018</a:t>
            </a:r>
          </a:p>
          <a:p>
            <a:pPr eaLnBrk="1" hangingPunct="1">
              <a:lnSpc>
                <a:spcPct val="80000"/>
              </a:lnSpc>
              <a:defRPr/>
            </a:pPr>
            <a:endParaRPr lang="de-DE" altLang="de-DE" sz="1400" b="1" dirty="0" smtClean="0"/>
          </a:p>
        </p:txBody>
      </p:sp>
      <p:sp>
        <p:nvSpPr>
          <p:cNvPr id="6148"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a:spLocks noChangeArrowheads="1"/>
          </p:cNvSpPr>
          <p:nvPr/>
        </p:nvSpPr>
        <p:spPr bwMode="auto">
          <a:xfrm>
            <a:off x="2576513" y="1773238"/>
            <a:ext cx="6345237"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42900" algn="l"/>
              </a:tabLst>
              <a:defRPr sz="2800">
                <a:solidFill>
                  <a:schemeClr val="tx1"/>
                </a:solidFill>
                <a:latin typeface="Verdana" panose="020B0604030504040204" pitchFamily="34" charset="0"/>
              </a:defRPr>
            </a:lvl1pPr>
            <a:lvl2pPr marL="742950" indent="-285750">
              <a:tabLst>
                <a:tab pos="342900" algn="l"/>
              </a:tabLst>
              <a:defRPr sz="2800">
                <a:solidFill>
                  <a:schemeClr val="tx1"/>
                </a:solidFill>
                <a:latin typeface="Verdana" panose="020B0604030504040204" pitchFamily="34" charset="0"/>
              </a:defRPr>
            </a:lvl2pPr>
            <a:lvl3pPr marL="1143000" indent="-228600">
              <a:tabLst>
                <a:tab pos="342900" algn="l"/>
              </a:tabLst>
              <a:defRPr sz="2800">
                <a:solidFill>
                  <a:schemeClr val="tx1"/>
                </a:solidFill>
                <a:latin typeface="Verdana" panose="020B0604030504040204" pitchFamily="34" charset="0"/>
              </a:defRPr>
            </a:lvl3pPr>
            <a:lvl4pPr marL="1600200" indent="-228600">
              <a:tabLst>
                <a:tab pos="342900" algn="l"/>
              </a:tabLst>
              <a:defRPr sz="2800">
                <a:solidFill>
                  <a:schemeClr val="tx1"/>
                </a:solidFill>
                <a:latin typeface="Verdana" panose="020B0604030504040204" pitchFamily="34" charset="0"/>
              </a:defRPr>
            </a:lvl4pPr>
            <a:lvl5pPr marL="2057400" indent="-228600">
              <a:tabLst>
                <a:tab pos="342900" algn="l"/>
              </a:tabLst>
              <a:defRPr sz="2800">
                <a:solidFill>
                  <a:schemeClr val="tx1"/>
                </a:solidFill>
                <a:latin typeface="Verdana" panose="020B0604030504040204" pitchFamily="34" charset="0"/>
              </a:defRPr>
            </a:lvl5pPr>
            <a:lvl6pPr marL="25146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6pPr>
            <a:lvl7pPr marL="29718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7pPr>
            <a:lvl8pPr marL="34290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8pPr>
            <a:lvl9pPr marL="38862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9pPr>
          </a:lstStyle>
          <a:p>
            <a:pPr algn="just" eaLnBrk="1" hangingPunct="1">
              <a:lnSpc>
                <a:spcPct val="115000"/>
              </a:lnSpc>
            </a:pPr>
            <a:r>
              <a:rPr lang="de-DE" altLang="de-DE" sz="1600">
                <a:latin typeface="Arial" panose="020B0604020202020204" pitchFamily="34" charset="0"/>
                <a:ea typeface="Times New Roman" panose="02020603050405020304" pitchFamily="18" charset="0"/>
                <a:cs typeface="Arial" panose="020B0604020202020204" pitchFamily="34" charset="0"/>
              </a:rPr>
              <a:t>Die Mitglieder stellen sich an der Grundlinie auf. Nach Betätigen der Zeitnahme-Einheit führen die Teilnehmenden folgende Tätigkeiten gem. FwDV 1 und 3 aus: Vor dem Betätigen der Zeitnahme-Einheit zum Übungsende stellen sich Wassertrupp und Schlauchtrupp wieder an der Grundlinie auf.</a:t>
            </a:r>
          </a:p>
        </p:txBody>
      </p:sp>
      <p:sp>
        <p:nvSpPr>
          <p:cNvPr id="5" name="Pfeil nach rechts 4"/>
          <p:cNvSpPr/>
          <p:nvPr/>
        </p:nvSpPr>
        <p:spPr>
          <a:xfrm>
            <a:off x="323850" y="1778000"/>
            <a:ext cx="2133600" cy="1238250"/>
          </a:xfrm>
          <a:prstGeom prst="rightArrow">
            <a:avLst/>
          </a:prstGeom>
          <a:solidFill>
            <a:srgbClr val="21D608"/>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lvl1pPr>
              <a:tabLst>
                <a:tab pos="342900" algn="l"/>
              </a:tabLst>
              <a:defRPr sz="2800">
                <a:solidFill>
                  <a:schemeClr val="tx1"/>
                </a:solidFill>
                <a:latin typeface="Verdana" panose="020B0604030504040204" pitchFamily="34" charset="0"/>
              </a:defRPr>
            </a:lvl1pPr>
            <a:lvl2pPr marL="742950" indent="-285750">
              <a:tabLst>
                <a:tab pos="342900" algn="l"/>
              </a:tabLst>
              <a:defRPr sz="2800">
                <a:solidFill>
                  <a:schemeClr val="tx1"/>
                </a:solidFill>
                <a:latin typeface="Verdana" panose="020B0604030504040204" pitchFamily="34" charset="0"/>
              </a:defRPr>
            </a:lvl2pPr>
            <a:lvl3pPr marL="1143000" indent="-228600">
              <a:tabLst>
                <a:tab pos="342900" algn="l"/>
              </a:tabLst>
              <a:defRPr sz="2800">
                <a:solidFill>
                  <a:schemeClr val="tx1"/>
                </a:solidFill>
                <a:latin typeface="Verdana" panose="020B0604030504040204" pitchFamily="34" charset="0"/>
              </a:defRPr>
            </a:lvl3pPr>
            <a:lvl4pPr marL="1600200" indent="-228600">
              <a:tabLst>
                <a:tab pos="342900" algn="l"/>
              </a:tabLst>
              <a:defRPr sz="2800">
                <a:solidFill>
                  <a:schemeClr val="tx1"/>
                </a:solidFill>
                <a:latin typeface="Verdana" panose="020B0604030504040204" pitchFamily="34" charset="0"/>
              </a:defRPr>
            </a:lvl4pPr>
            <a:lvl5pPr marL="2057400" indent="-228600">
              <a:tabLst>
                <a:tab pos="342900" algn="l"/>
              </a:tabLst>
              <a:defRPr sz="2800">
                <a:solidFill>
                  <a:schemeClr val="tx1"/>
                </a:solidFill>
                <a:latin typeface="Verdana" panose="020B0604030504040204" pitchFamily="34" charset="0"/>
              </a:defRPr>
            </a:lvl5pPr>
            <a:lvl6pPr marL="25146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6pPr>
            <a:lvl7pPr marL="29718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7pPr>
            <a:lvl8pPr marL="34290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8pPr>
            <a:lvl9pPr marL="38862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9pPr>
          </a:lstStyle>
          <a:p>
            <a:pPr algn="just" eaLnBrk="1" hangingPunct="1">
              <a:lnSpc>
                <a:spcPct val="115000"/>
              </a:lnSpc>
              <a:defRPr/>
            </a:pPr>
            <a:r>
              <a:rPr lang="de-DE" altLang="de-DE" sz="1200" b="1" smtClean="0">
                <a:solidFill>
                  <a:srgbClr val="FFFFFF"/>
                </a:solidFill>
                <a:latin typeface="Arial" panose="020B0604020202020204" pitchFamily="34" charset="0"/>
                <a:ea typeface="Times New Roman" panose="02020603050405020304" pitchFamily="18" charset="0"/>
                <a:cs typeface="Arial" panose="020B0604020202020204" pitchFamily="34" charset="0"/>
              </a:rPr>
              <a:t>Auszuführende Tätigkeiten</a:t>
            </a:r>
          </a:p>
        </p:txBody>
      </p:sp>
      <p:sp>
        <p:nvSpPr>
          <p:cNvPr id="6" name="Rechteck 5"/>
          <p:cNvSpPr/>
          <p:nvPr/>
        </p:nvSpPr>
        <p:spPr>
          <a:xfrm>
            <a:off x="342900" y="3716338"/>
            <a:ext cx="1755775" cy="4841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lvl1pPr>
              <a:defRPr sz="2800">
                <a:solidFill>
                  <a:schemeClr val="tx1"/>
                </a:solidFill>
                <a:latin typeface="Verdana" panose="020B0604030504040204" pitchFamily="34" charset="0"/>
              </a:defRPr>
            </a:lvl1pPr>
            <a:lvl2pPr marL="742950" indent="-285750">
              <a:defRPr sz="2800">
                <a:solidFill>
                  <a:schemeClr val="tx1"/>
                </a:solidFill>
                <a:latin typeface="Verdana" panose="020B0604030504040204" pitchFamily="34" charset="0"/>
              </a:defRPr>
            </a:lvl2pPr>
            <a:lvl3pPr marL="1143000" indent="-228600">
              <a:defRPr sz="2800">
                <a:solidFill>
                  <a:schemeClr val="tx1"/>
                </a:solidFill>
                <a:latin typeface="Verdana" panose="020B0604030504040204" pitchFamily="34" charset="0"/>
              </a:defRPr>
            </a:lvl3pPr>
            <a:lvl4pPr marL="1600200" indent="-228600">
              <a:defRPr sz="2800">
                <a:solidFill>
                  <a:schemeClr val="tx1"/>
                </a:solidFill>
                <a:latin typeface="Verdana" panose="020B0604030504040204" pitchFamily="34" charset="0"/>
              </a:defRPr>
            </a:lvl4pPr>
            <a:lvl5pPr marL="2057400" indent="-228600">
              <a:defRPr sz="2800">
                <a:solidFill>
                  <a:schemeClr val="tx1"/>
                </a:solidFill>
                <a:latin typeface="Verdana" panose="020B0604030504040204" pitchFamily="34" charset="0"/>
              </a:defRPr>
            </a:lvl5pPr>
            <a:lvl6pPr marL="2514600" indent="-228600" eaLnBrk="0" fontAlgn="base" hangingPunct="0">
              <a:spcBef>
                <a:spcPct val="0"/>
              </a:spcBef>
              <a:spcAft>
                <a:spcPct val="0"/>
              </a:spcAft>
              <a:defRPr sz="2800">
                <a:solidFill>
                  <a:schemeClr val="tx1"/>
                </a:solidFill>
                <a:latin typeface="Verdana" panose="020B0604030504040204" pitchFamily="34" charset="0"/>
              </a:defRPr>
            </a:lvl6pPr>
            <a:lvl7pPr marL="2971800" indent="-228600" eaLnBrk="0" fontAlgn="base" hangingPunct="0">
              <a:spcBef>
                <a:spcPct val="0"/>
              </a:spcBef>
              <a:spcAft>
                <a:spcPct val="0"/>
              </a:spcAft>
              <a:defRPr sz="2800">
                <a:solidFill>
                  <a:schemeClr val="tx1"/>
                </a:solidFill>
                <a:latin typeface="Verdana" panose="020B0604030504040204" pitchFamily="34" charset="0"/>
              </a:defRPr>
            </a:lvl7pPr>
            <a:lvl8pPr marL="3429000" indent="-228600" eaLnBrk="0" fontAlgn="base" hangingPunct="0">
              <a:spcBef>
                <a:spcPct val="0"/>
              </a:spcBef>
              <a:spcAft>
                <a:spcPct val="0"/>
              </a:spcAft>
              <a:defRPr sz="2800">
                <a:solidFill>
                  <a:schemeClr val="tx1"/>
                </a:solidFill>
                <a:latin typeface="Verdana" panose="020B0604030504040204" pitchFamily="34" charset="0"/>
              </a:defRPr>
            </a:lvl8pPr>
            <a:lvl9pPr marL="3886200" indent="-228600" eaLnBrk="0" fontAlgn="base" hangingPunct="0">
              <a:spcBef>
                <a:spcPct val="0"/>
              </a:spcBef>
              <a:spcAft>
                <a:spcPct val="0"/>
              </a:spcAft>
              <a:defRPr sz="2800">
                <a:solidFill>
                  <a:schemeClr val="tx1"/>
                </a:solidFill>
                <a:latin typeface="Verdana" panose="020B0604030504040204" pitchFamily="34" charset="0"/>
              </a:defRPr>
            </a:lvl9pPr>
          </a:lstStyle>
          <a:p>
            <a:pPr algn="ctr" eaLnBrk="1" hangingPunct="1">
              <a:defRPr/>
            </a:pPr>
            <a:r>
              <a:rPr lang="de-DE" altLang="de-DE" sz="1200" smtClean="0">
                <a:latin typeface="Arial" panose="020B0604020202020204" pitchFamily="34" charset="0"/>
                <a:ea typeface="Times New Roman" panose="02020603050405020304" pitchFamily="18" charset="0"/>
                <a:cs typeface="Arial" panose="020B0604020202020204" pitchFamily="34" charset="0"/>
              </a:rPr>
              <a:t>Maschinist</a:t>
            </a:r>
          </a:p>
        </p:txBody>
      </p:sp>
      <p:sp>
        <p:nvSpPr>
          <p:cNvPr id="7" name="Rechteck 6"/>
          <p:cNvSpPr>
            <a:spLocks noChangeArrowheads="1"/>
          </p:cNvSpPr>
          <p:nvPr/>
        </p:nvSpPr>
        <p:spPr bwMode="auto">
          <a:xfrm>
            <a:off x="2476500" y="3500438"/>
            <a:ext cx="6432550" cy="2623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tabLst>
                <a:tab pos="342900" algn="l"/>
              </a:tabLst>
              <a:defRPr sz="2800">
                <a:solidFill>
                  <a:schemeClr val="tx1"/>
                </a:solidFill>
                <a:latin typeface="Verdana" panose="020B0604030504040204" pitchFamily="34" charset="0"/>
              </a:defRPr>
            </a:lvl1pPr>
            <a:lvl2pPr marL="742950" indent="-285750">
              <a:tabLst>
                <a:tab pos="342900" algn="l"/>
              </a:tabLst>
              <a:defRPr sz="2800">
                <a:solidFill>
                  <a:schemeClr val="tx1"/>
                </a:solidFill>
                <a:latin typeface="Verdana" panose="020B0604030504040204" pitchFamily="34" charset="0"/>
              </a:defRPr>
            </a:lvl2pPr>
            <a:lvl3pPr marL="1143000" indent="-228600">
              <a:tabLst>
                <a:tab pos="342900" algn="l"/>
              </a:tabLst>
              <a:defRPr sz="2800">
                <a:solidFill>
                  <a:schemeClr val="tx1"/>
                </a:solidFill>
                <a:latin typeface="Verdana" panose="020B0604030504040204" pitchFamily="34" charset="0"/>
              </a:defRPr>
            </a:lvl3pPr>
            <a:lvl4pPr marL="1600200" indent="-228600">
              <a:tabLst>
                <a:tab pos="342900" algn="l"/>
              </a:tabLst>
              <a:defRPr sz="2800">
                <a:solidFill>
                  <a:schemeClr val="tx1"/>
                </a:solidFill>
                <a:latin typeface="Verdana" panose="020B0604030504040204" pitchFamily="34" charset="0"/>
              </a:defRPr>
            </a:lvl4pPr>
            <a:lvl5pPr marL="2057400" indent="-228600">
              <a:tabLst>
                <a:tab pos="342900" algn="l"/>
              </a:tabLst>
              <a:defRPr sz="2800">
                <a:solidFill>
                  <a:schemeClr val="tx1"/>
                </a:solidFill>
                <a:latin typeface="Verdana" panose="020B0604030504040204" pitchFamily="34" charset="0"/>
              </a:defRPr>
            </a:lvl5pPr>
            <a:lvl6pPr marL="25146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6pPr>
            <a:lvl7pPr marL="29718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7pPr>
            <a:lvl8pPr marL="34290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8pPr>
            <a:lvl9pPr marL="38862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9pPr>
          </a:lstStyle>
          <a:p>
            <a:pPr algn="just" eaLnBrk="1" hangingPunct="1">
              <a:lnSpc>
                <a:spcPts val="2520"/>
              </a:lnSpc>
              <a:buFont typeface="Symbol" panose="05050102010706020507" pitchFamily="18" charset="2"/>
              <a:buChar char=""/>
            </a:pPr>
            <a:r>
              <a:rPr lang="de-DE" altLang="de-DE" sz="1600" dirty="0">
                <a:latin typeface="Arial" panose="020B0604020202020204" pitchFamily="34" charset="0"/>
                <a:ea typeface="Times New Roman" panose="02020603050405020304" pitchFamily="18" charset="0"/>
                <a:cs typeface="Arial" panose="020B0604020202020204" pitchFamily="34" charset="0"/>
              </a:rPr>
              <a:t>legt den </a:t>
            </a:r>
            <a:r>
              <a:rPr lang="de-DE" altLang="de-DE" sz="1600" dirty="0" err="1">
                <a:latin typeface="Arial" panose="020B0604020202020204" pitchFamily="34" charset="0"/>
                <a:ea typeface="Times New Roman" panose="02020603050405020304" pitchFamily="18" charset="0"/>
                <a:cs typeface="Arial" panose="020B0604020202020204" pitchFamily="34" charset="0"/>
              </a:rPr>
              <a:t>Saugkorb</a:t>
            </a:r>
            <a:r>
              <a:rPr lang="de-DE" altLang="de-DE" sz="1600" dirty="0">
                <a:latin typeface="Arial" panose="020B0604020202020204" pitchFamily="34" charset="0"/>
                <a:ea typeface="Times New Roman" panose="02020603050405020304" pitchFamily="18" charset="0"/>
                <a:cs typeface="Arial" panose="020B0604020202020204" pitchFamily="34" charset="0"/>
              </a:rPr>
              <a:t> sowie die Halte- und die Ventilleine an der Wasserentnahmestelle bereit.</a:t>
            </a:r>
          </a:p>
          <a:p>
            <a:pPr algn="just" eaLnBrk="1" hangingPunct="1">
              <a:lnSpc>
                <a:spcPts val="2520"/>
              </a:lnSpc>
              <a:buFont typeface="Symbol" panose="05050102010706020507" pitchFamily="18" charset="2"/>
              <a:buChar char=""/>
            </a:pPr>
            <a:r>
              <a:rPr lang="de-DE" altLang="de-DE" sz="1600" dirty="0">
                <a:latin typeface="Arial" panose="020B0604020202020204" pitchFamily="34" charset="0"/>
                <a:ea typeface="Times New Roman" panose="02020603050405020304" pitchFamily="18" charset="0"/>
                <a:cs typeface="Arial" panose="020B0604020202020204" pitchFamily="34" charset="0"/>
              </a:rPr>
              <a:t>kuppelt die Saugleitung nach dem Kommando der </a:t>
            </a:r>
            <a:r>
              <a:rPr lang="de-DE" altLang="de-DE" sz="1600" dirty="0" err="1">
                <a:latin typeface="Arial" panose="020B0604020202020204" pitchFamily="34" charset="0"/>
                <a:ea typeface="Times New Roman" panose="02020603050405020304" pitchFamily="18" charset="0"/>
                <a:cs typeface="Arial" panose="020B0604020202020204" pitchFamily="34" charset="0"/>
              </a:rPr>
              <a:t>Wassertruppführerin</a:t>
            </a:r>
            <a:r>
              <a:rPr lang="de-DE" altLang="de-DE" sz="1600" dirty="0">
                <a:latin typeface="Arial" panose="020B0604020202020204" pitchFamily="34" charset="0"/>
                <a:ea typeface="Times New Roman" panose="02020603050405020304" pitchFamily="18" charset="0"/>
                <a:cs typeface="Arial" panose="020B0604020202020204" pitchFamily="34" charset="0"/>
              </a:rPr>
              <a:t> /des </a:t>
            </a:r>
            <a:r>
              <a:rPr lang="de-DE" altLang="de-DE" sz="1600" dirty="0" err="1">
                <a:latin typeface="Arial" panose="020B0604020202020204" pitchFamily="34" charset="0"/>
                <a:ea typeface="Times New Roman" panose="02020603050405020304" pitchFamily="18" charset="0"/>
                <a:cs typeface="Arial" panose="020B0604020202020204" pitchFamily="34" charset="0"/>
              </a:rPr>
              <a:t>Wassertruppführers</a:t>
            </a:r>
            <a:r>
              <a:rPr lang="de-DE" altLang="de-DE" sz="1600" dirty="0">
                <a:latin typeface="Arial" panose="020B0604020202020204" pitchFamily="34" charset="0"/>
                <a:ea typeface="Times New Roman" panose="02020603050405020304" pitchFamily="18" charset="0"/>
                <a:cs typeface="Arial" panose="020B0604020202020204" pitchFamily="34" charset="0"/>
              </a:rPr>
              <a:t> an, meldet „Fertig!“, befestigt die Halteleine am Gerät und legt die Ventilleine neben der PFPN ab. </a:t>
            </a:r>
          </a:p>
          <a:p>
            <a:pPr algn="just" eaLnBrk="1" hangingPunct="1">
              <a:lnSpc>
                <a:spcPts val="2520"/>
              </a:lnSpc>
              <a:buFont typeface="Symbol" panose="05050102010706020507" pitchFamily="18" charset="2"/>
              <a:buChar char=""/>
            </a:pPr>
            <a:r>
              <a:rPr lang="de-DE" altLang="de-DE" sz="1600" dirty="0">
                <a:latin typeface="Arial" panose="020B0604020202020204" pitchFamily="34" charset="0"/>
                <a:ea typeface="Times New Roman" panose="02020603050405020304" pitchFamily="18" charset="0"/>
                <a:cs typeface="Arial" panose="020B0604020202020204" pitchFamily="34" charset="0"/>
              </a:rPr>
              <a:t>Die Maschinistin /der Maschinist beendet das Modul durch Betätigen der Zeitnahme-Einheit.</a:t>
            </a:r>
          </a:p>
        </p:txBody>
      </p:sp>
      <p:pic>
        <p:nvPicPr>
          <p:cNvPr id="9"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rafik 9"/>
          <p:cNvPicPr>
            <a:picLocks noChangeAspect="1"/>
          </p:cNvPicPr>
          <p:nvPr/>
        </p:nvPicPr>
        <p:blipFill>
          <a:blip r:embed="rId3"/>
          <a:stretch>
            <a:fillRect/>
          </a:stretch>
        </p:blipFill>
        <p:spPr>
          <a:xfrm>
            <a:off x="4815116" y="544514"/>
            <a:ext cx="3546565" cy="685800"/>
          </a:xfrm>
          <a:prstGeom prst="rect">
            <a:avLst/>
          </a:prstGeom>
        </p:spPr>
      </p:pic>
      <p:sp>
        <p:nvSpPr>
          <p:cNvPr id="8" name="Line 5"/>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79388" y="1844675"/>
            <a:ext cx="1757362" cy="482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r>
              <a:rPr lang="de-DE" sz="1200" dirty="0">
                <a:latin typeface="Arial" panose="020B0604020202020204" pitchFamily="34" charset="0"/>
                <a:ea typeface="Times New Roman" panose="02020603050405020304" pitchFamily="18" charset="0"/>
                <a:cs typeface="Times New Roman" panose="02020603050405020304" pitchFamily="18" charset="0"/>
              </a:rPr>
              <a:t>Wassertrupp</a:t>
            </a:r>
          </a:p>
        </p:txBody>
      </p:sp>
      <p:sp>
        <p:nvSpPr>
          <p:cNvPr id="5" name="Rechteck 4"/>
          <p:cNvSpPr>
            <a:spLocks noChangeArrowheads="1"/>
          </p:cNvSpPr>
          <p:nvPr/>
        </p:nvSpPr>
        <p:spPr bwMode="auto">
          <a:xfrm>
            <a:off x="2017713" y="1717675"/>
            <a:ext cx="665003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tabLst>
                <a:tab pos="342900" algn="l"/>
              </a:tabLst>
              <a:defRPr sz="2800">
                <a:solidFill>
                  <a:schemeClr val="tx1"/>
                </a:solidFill>
                <a:latin typeface="Verdana" panose="020B0604030504040204" pitchFamily="34" charset="0"/>
              </a:defRPr>
            </a:lvl1pPr>
            <a:lvl2pPr marL="742950" indent="-285750">
              <a:tabLst>
                <a:tab pos="342900" algn="l"/>
              </a:tabLst>
              <a:defRPr sz="2800">
                <a:solidFill>
                  <a:schemeClr val="tx1"/>
                </a:solidFill>
                <a:latin typeface="Verdana" panose="020B0604030504040204" pitchFamily="34" charset="0"/>
              </a:defRPr>
            </a:lvl2pPr>
            <a:lvl3pPr marL="1143000" indent="-228600">
              <a:tabLst>
                <a:tab pos="342900" algn="l"/>
              </a:tabLst>
              <a:defRPr sz="2800">
                <a:solidFill>
                  <a:schemeClr val="tx1"/>
                </a:solidFill>
                <a:latin typeface="Verdana" panose="020B0604030504040204" pitchFamily="34" charset="0"/>
              </a:defRPr>
            </a:lvl3pPr>
            <a:lvl4pPr marL="1600200" indent="-228600">
              <a:tabLst>
                <a:tab pos="342900" algn="l"/>
              </a:tabLst>
              <a:defRPr sz="2800">
                <a:solidFill>
                  <a:schemeClr val="tx1"/>
                </a:solidFill>
                <a:latin typeface="Verdana" panose="020B0604030504040204" pitchFamily="34" charset="0"/>
              </a:defRPr>
            </a:lvl4pPr>
            <a:lvl5pPr marL="2057400" indent="-228600">
              <a:tabLst>
                <a:tab pos="342900" algn="l"/>
              </a:tabLst>
              <a:defRPr sz="2800">
                <a:solidFill>
                  <a:schemeClr val="tx1"/>
                </a:solidFill>
                <a:latin typeface="Verdana" panose="020B0604030504040204" pitchFamily="34" charset="0"/>
              </a:defRPr>
            </a:lvl5pPr>
            <a:lvl6pPr marL="25146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6pPr>
            <a:lvl7pPr marL="29718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7pPr>
            <a:lvl8pPr marL="34290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8pPr>
            <a:lvl9pPr marL="38862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9pPr>
          </a:lstStyle>
          <a:p>
            <a:pPr algn="just" eaLnBrk="1" hangingPunct="1">
              <a:lnSpc>
                <a:spcPct val="150000"/>
              </a:lnSpc>
              <a:buFont typeface="Symbol" panose="05050102010706020507" pitchFamily="18" charset="2"/>
              <a:buChar char=""/>
            </a:pPr>
            <a:r>
              <a:rPr lang="de-DE" altLang="de-DE" sz="1600" dirty="0">
                <a:latin typeface="Arial" panose="020B0604020202020204" pitchFamily="34" charset="0"/>
                <a:ea typeface="Times New Roman" panose="02020603050405020304" pitchFamily="18" charset="0"/>
                <a:cs typeface="Arial" panose="020B0604020202020204" pitchFamily="34" charset="0"/>
              </a:rPr>
              <a:t>Die </a:t>
            </a:r>
            <a:r>
              <a:rPr lang="de-DE" altLang="de-DE" sz="1600" dirty="0" err="1">
                <a:latin typeface="Arial" panose="020B0604020202020204" pitchFamily="34" charset="0"/>
                <a:ea typeface="Times New Roman" panose="02020603050405020304" pitchFamily="18" charset="0"/>
                <a:cs typeface="Arial" panose="020B0604020202020204" pitchFamily="34" charset="0"/>
              </a:rPr>
              <a:t>Wassertruppführerin</a:t>
            </a:r>
            <a:r>
              <a:rPr lang="de-DE" altLang="de-DE" sz="1600" dirty="0">
                <a:latin typeface="Arial" panose="020B0604020202020204" pitchFamily="34" charset="0"/>
                <a:ea typeface="Times New Roman" panose="02020603050405020304" pitchFamily="18" charset="0"/>
                <a:cs typeface="Arial" panose="020B0604020202020204" pitchFamily="34" charset="0"/>
              </a:rPr>
              <a:t> /der </a:t>
            </a:r>
            <a:r>
              <a:rPr lang="de-DE" altLang="de-DE" sz="1600" dirty="0" err="1">
                <a:latin typeface="Arial" panose="020B0604020202020204" pitchFamily="34" charset="0"/>
                <a:ea typeface="Times New Roman" panose="02020603050405020304" pitchFamily="18" charset="0"/>
                <a:cs typeface="Arial" panose="020B0604020202020204" pitchFamily="34" charset="0"/>
              </a:rPr>
              <a:t>Wassertruppführer</a:t>
            </a:r>
            <a:r>
              <a:rPr lang="de-DE" altLang="de-DE" sz="1600" dirty="0">
                <a:latin typeface="Arial" panose="020B0604020202020204" pitchFamily="34" charset="0"/>
                <a:ea typeface="Times New Roman" panose="02020603050405020304" pitchFamily="18" charset="0"/>
                <a:cs typeface="Arial" panose="020B0604020202020204" pitchFamily="34" charset="0"/>
              </a:rPr>
              <a:t> startet das Modul durch Betätigen der Zeitnahme-Einheit.</a:t>
            </a:r>
          </a:p>
          <a:p>
            <a:pPr algn="just" eaLnBrk="1" hangingPunct="1">
              <a:lnSpc>
                <a:spcPct val="150000"/>
              </a:lnSpc>
              <a:buFont typeface="Symbol" panose="05050102010706020507" pitchFamily="18" charset="2"/>
              <a:buChar char=""/>
            </a:pPr>
            <a:r>
              <a:rPr lang="de-DE" altLang="de-DE" sz="1600" dirty="0">
                <a:latin typeface="Arial" panose="020B0604020202020204" pitchFamily="34" charset="0"/>
                <a:ea typeface="Times New Roman" panose="02020603050405020304" pitchFamily="18" charset="0"/>
                <a:cs typeface="Arial" panose="020B0604020202020204" pitchFamily="34" charset="0"/>
              </a:rPr>
              <a:t>bringt mit Unterstützung des Schlauchtrupps die Saugschläuche an die Wasserentnahmestelle und beginnt mit dem Kuppeln. Das </a:t>
            </a:r>
            <a:r>
              <a:rPr lang="de-DE" altLang="de-DE" sz="1600" dirty="0" err="1">
                <a:latin typeface="Arial" panose="020B0604020202020204" pitchFamily="34" charset="0"/>
                <a:ea typeface="Times New Roman" panose="02020603050405020304" pitchFamily="18" charset="0"/>
                <a:cs typeface="Arial" panose="020B0604020202020204" pitchFamily="34" charset="0"/>
              </a:rPr>
              <a:t>Wassertruppmitglied</a:t>
            </a:r>
            <a:r>
              <a:rPr lang="de-DE" altLang="de-DE" sz="1600" dirty="0">
                <a:latin typeface="Arial" panose="020B0604020202020204" pitchFamily="34" charset="0"/>
                <a:ea typeface="Times New Roman" panose="02020603050405020304" pitchFamily="18" charset="0"/>
                <a:cs typeface="Arial" panose="020B0604020202020204" pitchFamily="34" charset="0"/>
              </a:rPr>
              <a:t> legt die Halteleine mit Mastwurf und Spierenstich oder Zimmermannsschlag sowie </a:t>
            </a:r>
            <a:r>
              <a:rPr lang="de-DE" altLang="de-DE" sz="1600" dirty="0">
                <a:latin typeface="Arial" panose="020B0604020202020204" pitchFamily="34" charset="0"/>
                <a:ea typeface="Times New Roman" panose="02020603050405020304" pitchFamily="18" charset="0"/>
                <a:cs typeface="Arial" panose="020B0604020202020204" pitchFamily="34" charset="0"/>
                <a:hlinkClick r:id="rId2" action="ppaction://hlinkfile"/>
              </a:rPr>
              <a:t>drei Halbschlägen </a:t>
            </a:r>
            <a:r>
              <a:rPr lang="de-DE" altLang="de-DE" sz="1600" dirty="0">
                <a:latin typeface="Arial" panose="020B0604020202020204" pitchFamily="34" charset="0"/>
                <a:ea typeface="Times New Roman" panose="02020603050405020304" pitchFamily="18" charset="0"/>
                <a:cs typeface="Arial" panose="020B0604020202020204" pitchFamily="34" charset="0"/>
              </a:rPr>
              <a:t>an, die </a:t>
            </a:r>
            <a:r>
              <a:rPr lang="de-DE" altLang="de-DE" sz="1600" dirty="0" err="1">
                <a:latin typeface="Arial" panose="020B0604020202020204" pitchFamily="34" charset="0"/>
                <a:ea typeface="Times New Roman" panose="02020603050405020304" pitchFamily="18" charset="0"/>
                <a:cs typeface="Arial" panose="020B0604020202020204" pitchFamily="34" charset="0"/>
              </a:rPr>
              <a:t>Wassertruppführerin</a:t>
            </a:r>
            <a:r>
              <a:rPr lang="de-DE" altLang="de-DE" sz="1600" dirty="0">
                <a:latin typeface="Arial" panose="020B0604020202020204" pitchFamily="34" charset="0"/>
                <a:ea typeface="Times New Roman" panose="02020603050405020304" pitchFamily="18" charset="0"/>
                <a:cs typeface="Arial" panose="020B0604020202020204" pitchFamily="34" charset="0"/>
              </a:rPr>
              <a:t> /der </a:t>
            </a:r>
            <a:r>
              <a:rPr lang="de-DE" altLang="de-DE" sz="1600" dirty="0" err="1">
                <a:latin typeface="Arial" panose="020B0604020202020204" pitchFamily="34" charset="0"/>
                <a:ea typeface="Times New Roman" panose="02020603050405020304" pitchFamily="18" charset="0"/>
                <a:cs typeface="Arial" panose="020B0604020202020204" pitchFamily="34" charset="0"/>
              </a:rPr>
              <a:t>Wassertruppführer</a:t>
            </a:r>
            <a:r>
              <a:rPr lang="de-DE" altLang="de-DE" sz="1600" dirty="0">
                <a:latin typeface="Arial" panose="020B0604020202020204" pitchFamily="34" charset="0"/>
                <a:ea typeface="Times New Roman" panose="02020603050405020304" pitchFamily="18" charset="0"/>
                <a:cs typeface="Arial" panose="020B0604020202020204" pitchFamily="34" charset="0"/>
              </a:rPr>
              <a:t> hakt die Ventilleine am </a:t>
            </a:r>
            <a:r>
              <a:rPr lang="de-DE" altLang="de-DE" sz="1600" dirty="0" err="1">
                <a:latin typeface="Arial" panose="020B0604020202020204" pitchFamily="34" charset="0"/>
                <a:ea typeface="Times New Roman" panose="02020603050405020304" pitchFamily="18" charset="0"/>
                <a:cs typeface="Arial" panose="020B0604020202020204" pitchFamily="34" charset="0"/>
              </a:rPr>
              <a:t>Saugkorb</a:t>
            </a:r>
            <a:r>
              <a:rPr lang="de-DE" altLang="de-DE" sz="1600" dirty="0">
                <a:latin typeface="Arial" panose="020B0604020202020204" pitchFamily="34" charset="0"/>
                <a:ea typeface="Times New Roman" panose="02020603050405020304" pitchFamily="18" charset="0"/>
                <a:cs typeface="Arial" panose="020B0604020202020204" pitchFamily="34" charset="0"/>
              </a:rPr>
              <a:t> ein und wirft diese zur PFPN.</a:t>
            </a:r>
          </a:p>
          <a:p>
            <a:pPr algn="just" eaLnBrk="1" hangingPunct="1">
              <a:lnSpc>
                <a:spcPct val="150000"/>
              </a:lnSpc>
              <a:buFont typeface="Symbol" panose="05050102010706020507" pitchFamily="18" charset="2"/>
              <a:buChar char=""/>
            </a:pPr>
            <a:r>
              <a:rPr lang="de-DE" altLang="de-DE" sz="1600" dirty="0">
                <a:latin typeface="Arial" panose="020B0604020202020204" pitchFamily="34" charset="0"/>
                <a:ea typeface="Times New Roman" panose="02020603050405020304" pitchFamily="18" charset="0"/>
                <a:cs typeface="Arial" panose="020B0604020202020204" pitchFamily="34" charset="0"/>
              </a:rPr>
              <a:t>Die </a:t>
            </a:r>
            <a:r>
              <a:rPr lang="de-DE" altLang="de-DE" sz="1600" dirty="0" err="1">
                <a:latin typeface="Arial" panose="020B0604020202020204" pitchFamily="34" charset="0"/>
                <a:ea typeface="Times New Roman" panose="02020603050405020304" pitchFamily="18" charset="0"/>
                <a:cs typeface="Arial" panose="020B0604020202020204" pitchFamily="34" charset="0"/>
              </a:rPr>
              <a:t>Wassertruppführerin</a:t>
            </a:r>
            <a:r>
              <a:rPr lang="de-DE" altLang="de-DE" sz="1600" dirty="0">
                <a:latin typeface="Arial" panose="020B0604020202020204" pitchFamily="34" charset="0"/>
                <a:ea typeface="Times New Roman" panose="02020603050405020304" pitchFamily="18" charset="0"/>
                <a:cs typeface="Arial" panose="020B0604020202020204" pitchFamily="34" charset="0"/>
              </a:rPr>
              <a:t> /der </a:t>
            </a:r>
            <a:r>
              <a:rPr lang="de-DE" altLang="de-DE" sz="1600" dirty="0" err="1">
                <a:latin typeface="Arial" panose="020B0604020202020204" pitchFamily="34" charset="0"/>
                <a:ea typeface="Times New Roman" panose="02020603050405020304" pitchFamily="18" charset="0"/>
                <a:cs typeface="Arial" panose="020B0604020202020204" pitchFamily="34" charset="0"/>
              </a:rPr>
              <a:t>Wassertruppführer</a:t>
            </a:r>
            <a:r>
              <a:rPr lang="de-DE" altLang="de-DE" sz="1600" dirty="0">
                <a:latin typeface="Arial" panose="020B0604020202020204" pitchFamily="34" charset="0"/>
                <a:ea typeface="Times New Roman" panose="02020603050405020304" pitchFamily="18" charset="0"/>
                <a:cs typeface="Arial" panose="020B0604020202020204" pitchFamily="34" charset="0"/>
              </a:rPr>
              <a:t> befiehlt: „Saugleitung hoch!“ und nach dem „Fertig!“ der Maschinistin /des Maschinisten „Saugleitung zu Wasser!“. Die Saugleitung mit </a:t>
            </a:r>
            <a:r>
              <a:rPr lang="de-DE" altLang="de-DE" sz="1600" dirty="0" err="1">
                <a:latin typeface="Arial" panose="020B0604020202020204" pitchFamily="34" charset="0"/>
                <a:ea typeface="Times New Roman" panose="02020603050405020304" pitchFamily="18" charset="0"/>
                <a:cs typeface="Arial" panose="020B0604020202020204" pitchFamily="34" charset="0"/>
              </a:rPr>
              <a:t>Saugkorb</a:t>
            </a:r>
            <a:r>
              <a:rPr lang="de-DE" altLang="de-DE" sz="1600" dirty="0">
                <a:latin typeface="Arial" panose="020B0604020202020204" pitchFamily="34" charset="0"/>
                <a:ea typeface="Times New Roman" panose="02020603050405020304" pitchFamily="18" charset="0"/>
                <a:cs typeface="Arial" panose="020B0604020202020204" pitchFamily="34" charset="0"/>
              </a:rPr>
              <a:t> muss im markierten Bereich abgelegt werden.</a:t>
            </a:r>
          </a:p>
        </p:txBody>
      </p:sp>
      <p:pic>
        <p:nvPicPr>
          <p:cNvPr id="9" name="Picture 10" descr="LFV_4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rafik 9"/>
          <p:cNvPicPr>
            <a:picLocks noChangeAspect="1"/>
          </p:cNvPicPr>
          <p:nvPr/>
        </p:nvPicPr>
        <p:blipFill>
          <a:blip r:embed="rId4"/>
          <a:stretch>
            <a:fillRect/>
          </a:stretch>
        </p:blipFill>
        <p:spPr>
          <a:xfrm>
            <a:off x="4815116" y="544514"/>
            <a:ext cx="3546565" cy="685800"/>
          </a:xfrm>
          <a:prstGeom prst="rect">
            <a:avLst/>
          </a:prstGeom>
        </p:spPr>
      </p:pic>
      <p:sp>
        <p:nvSpPr>
          <p:cNvPr id="8" name="Line 5"/>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nodeType="afterGroup">
                            <p:stCondLst>
                              <p:cond delay="0"/>
                            </p:stCondLst>
                            <p:childTnLst>
                              <p:par>
                                <p:cTn id="8" presetID="2" presetClass="entr" presetSubtype="4"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 fill="hold"/>
                                        <p:tgtEl>
                                          <p:spTgt spid="5"/>
                                        </p:tgtEl>
                                        <p:attrNameLst>
                                          <p:attrName>ppt_x</p:attrName>
                                        </p:attrNameLst>
                                      </p:cBhvr>
                                      <p:tavLst>
                                        <p:tav tm="0">
                                          <p:val>
                                            <p:strVal val="#ppt_x"/>
                                          </p:val>
                                        </p:tav>
                                        <p:tav tm="100000">
                                          <p:val>
                                            <p:strVal val="#ppt_x"/>
                                          </p:val>
                                        </p:tav>
                                      </p:tavLst>
                                    </p:anim>
                                    <p:anim calcmode="lin" valueType="num">
                                      <p:cBhvr additive="base">
                                        <p:cTn id="1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a:spLocks noChangeArrowheads="1"/>
          </p:cNvSpPr>
          <p:nvPr/>
        </p:nvSpPr>
        <p:spPr bwMode="auto">
          <a:xfrm>
            <a:off x="2123728" y="3284984"/>
            <a:ext cx="6650038"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57175" indent="-257175">
              <a:tabLst>
                <a:tab pos="342900" algn="l"/>
              </a:tabLst>
              <a:defRPr sz="2800">
                <a:solidFill>
                  <a:schemeClr val="tx1"/>
                </a:solidFill>
                <a:latin typeface="Verdana" panose="020B0604030504040204" pitchFamily="34" charset="0"/>
              </a:defRPr>
            </a:lvl1pPr>
            <a:lvl2pPr marL="742950" indent="-285750">
              <a:tabLst>
                <a:tab pos="342900" algn="l"/>
              </a:tabLst>
              <a:defRPr sz="2800">
                <a:solidFill>
                  <a:schemeClr val="tx1"/>
                </a:solidFill>
                <a:latin typeface="Verdana" panose="020B0604030504040204" pitchFamily="34" charset="0"/>
              </a:defRPr>
            </a:lvl2pPr>
            <a:lvl3pPr marL="1143000" indent="-228600">
              <a:tabLst>
                <a:tab pos="342900" algn="l"/>
              </a:tabLst>
              <a:defRPr sz="2800">
                <a:solidFill>
                  <a:schemeClr val="tx1"/>
                </a:solidFill>
                <a:latin typeface="Verdana" panose="020B0604030504040204" pitchFamily="34" charset="0"/>
              </a:defRPr>
            </a:lvl3pPr>
            <a:lvl4pPr marL="1600200" indent="-228600">
              <a:tabLst>
                <a:tab pos="342900" algn="l"/>
              </a:tabLst>
              <a:defRPr sz="2800">
                <a:solidFill>
                  <a:schemeClr val="tx1"/>
                </a:solidFill>
                <a:latin typeface="Verdana" panose="020B0604030504040204" pitchFamily="34" charset="0"/>
              </a:defRPr>
            </a:lvl4pPr>
            <a:lvl5pPr marL="2057400" indent="-228600">
              <a:tabLst>
                <a:tab pos="342900" algn="l"/>
              </a:tabLst>
              <a:defRPr sz="2800">
                <a:solidFill>
                  <a:schemeClr val="tx1"/>
                </a:solidFill>
                <a:latin typeface="Verdana" panose="020B0604030504040204" pitchFamily="34" charset="0"/>
              </a:defRPr>
            </a:lvl5pPr>
            <a:lvl6pPr marL="25146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6pPr>
            <a:lvl7pPr marL="29718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7pPr>
            <a:lvl8pPr marL="34290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8pPr>
            <a:lvl9pPr marL="38862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9pPr>
          </a:lstStyle>
          <a:p>
            <a:pPr algn="just" eaLnBrk="1" hangingPunct="1">
              <a:lnSpc>
                <a:spcPct val="115000"/>
              </a:lnSpc>
              <a:buFont typeface="Symbol" panose="05050102010706020507" pitchFamily="18" charset="2"/>
              <a:buChar char=""/>
            </a:pPr>
            <a:r>
              <a:rPr lang="de-DE" altLang="de-DE" sz="1600" dirty="0">
                <a:latin typeface="Arial" panose="020B0604020202020204" pitchFamily="34" charset="0"/>
                <a:ea typeface="Times New Roman" panose="02020603050405020304" pitchFamily="18" charset="0"/>
                <a:cs typeface="Arial" panose="020B0604020202020204" pitchFamily="34" charset="0"/>
              </a:rPr>
              <a:t>unterstützt den Wassertrupp bei der Herrichtung der Saugleitung. </a:t>
            </a:r>
          </a:p>
        </p:txBody>
      </p:sp>
      <p:sp>
        <p:nvSpPr>
          <p:cNvPr id="7" name="Rechteck 6"/>
          <p:cNvSpPr/>
          <p:nvPr/>
        </p:nvSpPr>
        <p:spPr>
          <a:xfrm>
            <a:off x="344141" y="3231009"/>
            <a:ext cx="1755775" cy="482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lvl1pPr>
              <a:defRPr sz="2800">
                <a:solidFill>
                  <a:schemeClr val="tx1"/>
                </a:solidFill>
                <a:latin typeface="Verdana" panose="020B0604030504040204" pitchFamily="34" charset="0"/>
              </a:defRPr>
            </a:lvl1pPr>
            <a:lvl2pPr marL="742950" indent="-285750">
              <a:defRPr sz="2800">
                <a:solidFill>
                  <a:schemeClr val="tx1"/>
                </a:solidFill>
                <a:latin typeface="Verdana" panose="020B0604030504040204" pitchFamily="34" charset="0"/>
              </a:defRPr>
            </a:lvl2pPr>
            <a:lvl3pPr marL="1143000" indent="-228600">
              <a:defRPr sz="2800">
                <a:solidFill>
                  <a:schemeClr val="tx1"/>
                </a:solidFill>
                <a:latin typeface="Verdana" panose="020B0604030504040204" pitchFamily="34" charset="0"/>
              </a:defRPr>
            </a:lvl3pPr>
            <a:lvl4pPr marL="1600200" indent="-228600">
              <a:defRPr sz="2800">
                <a:solidFill>
                  <a:schemeClr val="tx1"/>
                </a:solidFill>
                <a:latin typeface="Verdana" panose="020B0604030504040204" pitchFamily="34" charset="0"/>
              </a:defRPr>
            </a:lvl4pPr>
            <a:lvl5pPr marL="2057400" indent="-228600">
              <a:defRPr sz="2800">
                <a:solidFill>
                  <a:schemeClr val="tx1"/>
                </a:solidFill>
                <a:latin typeface="Verdana" panose="020B0604030504040204" pitchFamily="34" charset="0"/>
              </a:defRPr>
            </a:lvl5pPr>
            <a:lvl6pPr marL="2514600" indent="-228600" eaLnBrk="0" fontAlgn="base" hangingPunct="0">
              <a:spcBef>
                <a:spcPct val="0"/>
              </a:spcBef>
              <a:spcAft>
                <a:spcPct val="0"/>
              </a:spcAft>
              <a:defRPr sz="2800">
                <a:solidFill>
                  <a:schemeClr val="tx1"/>
                </a:solidFill>
                <a:latin typeface="Verdana" panose="020B0604030504040204" pitchFamily="34" charset="0"/>
              </a:defRPr>
            </a:lvl6pPr>
            <a:lvl7pPr marL="2971800" indent="-228600" eaLnBrk="0" fontAlgn="base" hangingPunct="0">
              <a:spcBef>
                <a:spcPct val="0"/>
              </a:spcBef>
              <a:spcAft>
                <a:spcPct val="0"/>
              </a:spcAft>
              <a:defRPr sz="2800">
                <a:solidFill>
                  <a:schemeClr val="tx1"/>
                </a:solidFill>
                <a:latin typeface="Verdana" panose="020B0604030504040204" pitchFamily="34" charset="0"/>
              </a:defRPr>
            </a:lvl7pPr>
            <a:lvl8pPr marL="3429000" indent="-228600" eaLnBrk="0" fontAlgn="base" hangingPunct="0">
              <a:spcBef>
                <a:spcPct val="0"/>
              </a:spcBef>
              <a:spcAft>
                <a:spcPct val="0"/>
              </a:spcAft>
              <a:defRPr sz="2800">
                <a:solidFill>
                  <a:schemeClr val="tx1"/>
                </a:solidFill>
                <a:latin typeface="Verdana" panose="020B0604030504040204" pitchFamily="34" charset="0"/>
              </a:defRPr>
            </a:lvl8pPr>
            <a:lvl9pPr marL="3886200" indent="-228600" eaLnBrk="0" fontAlgn="base" hangingPunct="0">
              <a:spcBef>
                <a:spcPct val="0"/>
              </a:spcBef>
              <a:spcAft>
                <a:spcPct val="0"/>
              </a:spcAft>
              <a:defRPr sz="2800">
                <a:solidFill>
                  <a:schemeClr val="tx1"/>
                </a:solidFill>
                <a:latin typeface="Verdana" panose="020B0604030504040204" pitchFamily="34" charset="0"/>
              </a:defRPr>
            </a:lvl9pPr>
          </a:lstStyle>
          <a:p>
            <a:pPr algn="ctr" eaLnBrk="1" hangingPunct="1">
              <a:defRPr/>
            </a:pPr>
            <a:r>
              <a:rPr lang="de-DE" altLang="de-DE" sz="1200" smtClean="0">
                <a:latin typeface="Arial" panose="020B0604020202020204" pitchFamily="34" charset="0"/>
                <a:ea typeface="Times New Roman" panose="02020603050405020304" pitchFamily="18" charset="0"/>
                <a:cs typeface="Arial" panose="020B0604020202020204" pitchFamily="34" charset="0"/>
              </a:rPr>
              <a:t>Schlauchtupp</a:t>
            </a:r>
          </a:p>
        </p:txBody>
      </p:sp>
      <p:pic>
        <p:nvPicPr>
          <p:cNvPr id="9"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rafik 9"/>
          <p:cNvPicPr>
            <a:picLocks noChangeAspect="1"/>
          </p:cNvPicPr>
          <p:nvPr/>
        </p:nvPicPr>
        <p:blipFill>
          <a:blip r:embed="rId3"/>
          <a:stretch>
            <a:fillRect/>
          </a:stretch>
        </p:blipFill>
        <p:spPr>
          <a:xfrm>
            <a:off x="4815116" y="544514"/>
            <a:ext cx="3546565" cy="685800"/>
          </a:xfrm>
          <a:prstGeom prst="rect">
            <a:avLst/>
          </a:prstGeom>
        </p:spPr>
      </p:pic>
      <p:sp>
        <p:nvSpPr>
          <p:cNvPr id="8" name="Line 5"/>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spTree>
    <p:extLst>
      <p:ext uri="{BB962C8B-B14F-4D97-AF65-F5344CB8AC3E}">
        <p14:creationId xmlns:p14="http://schemas.microsoft.com/office/powerpoint/2010/main" val="285360015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nodeType="afterGroup">
                            <p:stCondLst>
                              <p:cond delay="0"/>
                            </p:stCondLst>
                            <p:childTnLst>
                              <p:par>
                                <p:cTn id="8" presetID="42" presetClass="entr"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anim calcmode="lin" valueType="num">
                                      <p:cBhvr>
                                        <p:cTn id="11" dur="1000" fill="hold"/>
                                        <p:tgtEl>
                                          <p:spTgt spid="6"/>
                                        </p:tgtEl>
                                        <p:attrNameLst>
                                          <p:attrName>ppt_x</p:attrName>
                                        </p:attrNameLst>
                                      </p:cBhvr>
                                      <p:tavLst>
                                        <p:tav tm="0">
                                          <p:val>
                                            <p:strVal val="#ppt_x"/>
                                          </p:val>
                                        </p:tav>
                                        <p:tav tm="100000">
                                          <p:val>
                                            <p:strVal val="#ppt_x"/>
                                          </p:val>
                                        </p:tav>
                                      </p:tavLst>
                                    </p:anim>
                                    <p:anim calcmode="lin" valueType="num">
                                      <p:cBhvr>
                                        <p:cTn id="1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feil nach rechts 4"/>
          <p:cNvSpPr/>
          <p:nvPr/>
        </p:nvSpPr>
        <p:spPr>
          <a:xfrm>
            <a:off x="395288" y="1851025"/>
            <a:ext cx="2135187" cy="915988"/>
          </a:xfrm>
          <a:prstGeom prst="rightArrow">
            <a:avLst/>
          </a:prstGeom>
          <a:solidFill>
            <a:srgbClr val="21D608"/>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eaLnBrk="1" hangingPunct="1">
              <a:defRPr/>
            </a:pPr>
            <a:r>
              <a:rPr lang="de-DE" sz="2100" b="1" dirty="0"/>
              <a:t>Bewertung</a:t>
            </a:r>
          </a:p>
        </p:txBody>
      </p:sp>
      <p:sp>
        <p:nvSpPr>
          <p:cNvPr id="6" name="Rechteck 5"/>
          <p:cNvSpPr>
            <a:spLocks noChangeArrowheads="1"/>
          </p:cNvSpPr>
          <p:nvPr/>
        </p:nvSpPr>
        <p:spPr bwMode="auto">
          <a:xfrm>
            <a:off x="2700338" y="1743075"/>
            <a:ext cx="6173787"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42900" algn="l"/>
              </a:tabLst>
              <a:defRPr sz="2800">
                <a:solidFill>
                  <a:schemeClr val="tx1"/>
                </a:solidFill>
                <a:latin typeface="Verdana" panose="020B0604030504040204" pitchFamily="34" charset="0"/>
              </a:defRPr>
            </a:lvl1pPr>
            <a:lvl2pPr marL="742950" indent="-285750">
              <a:tabLst>
                <a:tab pos="342900" algn="l"/>
              </a:tabLst>
              <a:defRPr sz="2800">
                <a:solidFill>
                  <a:schemeClr val="tx1"/>
                </a:solidFill>
                <a:latin typeface="Verdana" panose="020B0604030504040204" pitchFamily="34" charset="0"/>
              </a:defRPr>
            </a:lvl2pPr>
            <a:lvl3pPr marL="1143000" indent="-228600">
              <a:tabLst>
                <a:tab pos="342900" algn="l"/>
              </a:tabLst>
              <a:defRPr sz="2800">
                <a:solidFill>
                  <a:schemeClr val="tx1"/>
                </a:solidFill>
                <a:latin typeface="Verdana" panose="020B0604030504040204" pitchFamily="34" charset="0"/>
              </a:defRPr>
            </a:lvl3pPr>
            <a:lvl4pPr marL="1600200" indent="-228600">
              <a:tabLst>
                <a:tab pos="342900" algn="l"/>
              </a:tabLst>
              <a:defRPr sz="2800">
                <a:solidFill>
                  <a:schemeClr val="tx1"/>
                </a:solidFill>
                <a:latin typeface="Verdana" panose="020B0604030504040204" pitchFamily="34" charset="0"/>
              </a:defRPr>
            </a:lvl4pPr>
            <a:lvl5pPr marL="2057400" indent="-228600">
              <a:tabLst>
                <a:tab pos="342900" algn="l"/>
              </a:tabLst>
              <a:defRPr sz="2800">
                <a:solidFill>
                  <a:schemeClr val="tx1"/>
                </a:solidFill>
                <a:latin typeface="Verdana" panose="020B0604030504040204" pitchFamily="34" charset="0"/>
              </a:defRPr>
            </a:lvl5pPr>
            <a:lvl6pPr marL="25146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6pPr>
            <a:lvl7pPr marL="29718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7pPr>
            <a:lvl8pPr marL="34290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8pPr>
            <a:lvl9pPr marL="3886200" indent="-228600" eaLnBrk="0" fontAlgn="base" hangingPunct="0">
              <a:spcBef>
                <a:spcPct val="0"/>
              </a:spcBef>
              <a:spcAft>
                <a:spcPct val="0"/>
              </a:spcAft>
              <a:tabLst>
                <a:tab pos="342900" algn="l"/>
              </a:tabLst>
              <a:defRPr sz="2800">
                <a:solidFill>
                  <a:schemeClr val="tx1"/>
                </a:solidFill>
                <a:latin typeface="Verdana" panose="020B0604030504040204" pitchFamily="34" charset="0"/>
              </a:defRPr>
            </a:lvl9pPr>
          </a:lstStyle>
          <a:p>
            <a:pPr algn="just" eaLnBrk="1" hangingPunct="1">
              <a:lnSpc>
                <a:spcPct val="115000"/>
              </a:lnSpc>
            </a:pPr>
            <a:r>
              <a:rPr lang="de-DE" altLang="de-DE" sz="1600">
                <a:latin typeface="Arial" panose="020B0604020202020204" pitchFamily="34" charset="0"/>
                <a:ea typeface="Times New Roman" panose="02020603050405020304" pitchFamily="18" charset="0"/>
                <a:cs typeface="Arial" panose="020B0604020202020204" pitchFamily="34" charset="0"/>
              </a:rPr>
              <a:t>Das Modul wird von den Wertungsrichterinnen / Wertungsrichtern beurteilt. Die nach den Ausbildungsvorschriften bzw. diesen Bestimmungen festgelegten Beurteilungen fließen prozentual in die Gesamtbewertung ein. Folgende Kriterien werden in entsprechender Bewertung gewichtet:</a:t>
            </a:r>
          </a:p>
        </p:txBody>
      </p:sp>
      <p:graphicFrame>
        <p:nvGraphicFramePr>
          <p:cNvPr id="7" name="Tabelle 6"/>
          <p:cNvGraphicFramePr>
            <a:graphicFrameLocks noGrp="1"/>
          </p:cNvGraphicFramePr>
          <p:nvPr/>
        </p:nvGraphicFramePr>
        <p:xfrm>
          <a:off x="2770188" y="3252788"/>
          <a:ext cx="6034087" cy="2838452"/>
        </p:xfrm>
        <a:graphic>
          <a:graphicData uri="http://schemas.openxmlformats.org/drawingml/2006/table">
            <a:tbl>
              <a:tblPr firstRow="1" firstCol="1" bandRow="1">
                <a:tableStyleId>{5C22544A-7EE6-4342-B048-85BDC9FD1C3A}</a:tableStyleId>
              </a:tblPr>
              <a:tblGrid>
                <a:gridCol w="5112984"/>
                <a:gridCol w="921103"/>
              </a:tblGrid>
              <a:tr h="286065">
                <a:tc>
                  <a:txBody>
                    <a:bodyPr/>
                    <a:lstStyle/>
                    <a:p>
                      <a:pPr algn="just">
                        <a:lnSpc>
                          <a:spcPct val="115000"/>
                        </a:lnSpc>
                        <a:spcAft>
                          <a:spcPts val="0"/>
                        </a:spcAft>
                        <a:tabLst>
                          <a:tab pos="457200" algn="l"/>
                        </a:tabLst>
                      </a:pPr>
                      <a:r>
                        <a:rPr lang="de-DE" sz="1600" dirty="0">
                          <a:effectLst/>
                        </a:rPr>
                        <a:t>Transport der Saugschläuche</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434" marR="51434" marT="0" marB="0"/>
                </a:tc>
                <a:tc>
                  <a:txBody>
                    <a:bodyPr/>
                    <a:lstStyle/>
                    <a:p>
                      <a:pPr algn="just">
                        <a:lnSpc>
                          <a:spcPct val="115000"/>
                        </a:lnSpc>
                        <a:spcAft>
                          <a:spcPts val="0"/>
                        </a:spcAft>
                        <a:tabLst>
                          <a:tab pos="457200" algn="l"/>
                        </a:tabLst>
                      </a:pPr>
                      <a:r>
                        <a:rPr lang="de-DE" sz="1600">
                          <a:effectLst/>
                        </a:rPr>
                        <a:t>10%</a:t>
                      </a:r>
                      <a:endParaRPr lang="de-DE" sz="1600">
                        <a:effectLst/>
                        <a:latin typeface="Arial" panose="020B0604020202020204" pitchFamily="34" charset="0"/>
                        <a:ea typeface="Times New Roman" panose="02020603050405020304" pitchFamily="18" charset="0"/>
                        <a:cs typeface="Times New Roman" panose="02020603050405020304" pitchFamily="18" charset="0"/>
                      </a:endParaRPr>
                    </a:p>
                  </a:txBody>
                  <a:tcPr marL="51434" marR="51434" marT="0" marB="0"/>
                </a:tc>
              </a:tr>
              <a:tr h="286065">
                <a:tc>
                  <a:txBody>
                    <a:bodyPr/>
                    <a:lstStyle/>
                    <a:p>
                      <a:pPr algn="just">
                        <a:lnSpc>
                          <a:spcPct val="115000"/>
                        </a:lnSpc>
                        <a:spcAft>
                          <a:spcPts val="0"/>
                        </a:spcAft>
                        <a:tabLst>
                          <a:tab pos="457200" algn="l"/>
                        </a:tabLst>
                      </a:pPr>
                      <a:r>
                        <a:rPr lang="de-DE" sz="1600" dirty="0">
                          <a:effectLst/>
                        </a:rPr>
                        <a:t>Kuppeln der Saugschläuche</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434" marR="51434" marT="0" marB="0"/>
                </a:tc>
                <a:tc>
                  <a:txBody>
                    <a:bodyPr/>
                    <a:lstStyle/>
                    <a:p>
                      <a:pPr algn="just">
                        <a:lnSpc>
                          <a:spcPct val="115000"/>
                        </a:lnSpc>
                        <a:spcAft>
                          <a:spcPts val="0"/>
                        </a:spcAft>
                        <a:tabLst>
                          <a:tab pos="457200" algn="l"/>
                        </a:tabLst>
                      </a:pPr>
                      <a:r>
                        <a:rPr lang="de-DE" sz="1600">
                          <a:effectLst/>
                        </a:rPr>
                        <a:t>15%</a:t>
                      </a:r>
                      <a:endParaRPr lang="de-DE" sz="1600">
                        <a:effectLst/>
                        <a:latin typeface="Arial" panose="020B0604020202020204" pitchFamily="34" charset="0"/>
                        <a:ea typeface="Times New Roman" panose="02020603050405020304" pitchFamily="18" charset="0"/>
                        <a:cs typeface="Times New Roman" panose="02020603050405020304" pitchFamily="18" charset="0"/>
                      </a:endParaRPr>
                    </a:p>
                  </a:txBody>
                  <a:tcPr marL="51434" marR="51434" marT="0" marB="0"/>
                </a:tc>
              </a:tr>
              <a:tr h="286065">
                <a:tc>
                  <a:txBody>
                    <a:bodyPr/>
                    <a:lstStyle/>
                    <a:p>
                      <a:pPr algn="just">
                        <a:lnSpc>
                          <a:spcPct val="115000"/>
                        </a:lnSpc>
                        <a:spcAft>
                          <a:spcPts val="0"/>
                        </a:spcAft>
                        <a:tabLst>
                          <a:tab pos="457200" algn="l"/>
                        </a:tabLst>
                      </a:pPr>
                      <a:r>
                        <a:rPr lang="de-DE" sz="1600" dirty="0">
                          <a:effectLst/>
                        </a:rPr>
                        <a:t>Beleinung der Saugschläuche</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434" marR="51434" marT="0" marB="0"/>
                </a:tc>
                <a:tc>
                  <a:txBody>
                    <a:bodyPr/>
                    <a:lstStyle/>
                    <a:p>
                      <a:pPr algn="just">
                        <a:lnSpc>
                          <a:spcPct val="115000"/>
                        </a:lnSpc>
                        <a:spcAft>
                          <a:spcPts val="0"/>
                        </a:spcAft>
                        <a:tabLst>
                          <a:tab pos="457200" algn="l"/>
                        </a:tabLst>
                      </a:pPr>
                      <a:r>
                        <a:rPr lang="de-DE" sz="1600">
                          <a:effectLst/>
                        </a:rPr>
                        <a:t>15%</a:t>
                      </a:r>
                      <a:endParaRPr lang="de-DE" sz="1600">
                        <a:effectLst/>
                        <a:latin typeface="Arial" panose="020B0604020202020204" pitchFamily="34" charset="0"/>
                        <a:ea typeface="Times New Roman" panose="02020603050405020304" pitchFamily="18" charset="0"/>
                        <a:cs typeface="Times New Roman" panose="02020603050405020304" pitchFamily="18" charset="0"/>
                      </a:endParaRPr>
                    </a:p>
                  </a:txBody>
                  <a:tcPr marL="51434" marR="51434" marT="0" marB="0"/>
                </a:tc>
              </a:tr>
              <a:tr h="286065">
                <a:tc>
                  <a:txBody>
                    <a:bodyPr/>
                    <a:lstStyle/>
                    <a:p>
                      <a:pPr algn="just">
                        <a:lnSpc>
                          <a:spcPct val="115000"/>
                        </a:lnSpc>
                        <a:spcAft>
                          <a:spcPts val="0"/>
                        </a:spcAft>
                        <a:tabLst>
                          <a:tab pos="457200" algn="l"/>
                        </a:tabLst>
                      </a:pPr>
                      <a:r>
                        <a:rPr lang="de-DE" sz="1600" dirty="0">
                          <a:effectLst/>
                        </a:rPr>
                        <a:t>Kommandos</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434" marR="51434" marT="0" marB="0"/>
                </a:tc>
                <a:tc>
                  <a:txBody>
                    <a:bodyPr/>
                    <a:lstStyle/>
                    <a:p>
                      <a:pPr algn="just">
                        <a:lnSpc>
                          <a:spcPct val="115000"/>
                        </a:lnSpc>
                        <a:spcAft>
                          <a:spcPts val="0"/>
                        </a:spcAft>
                        <a:tabLst>
                          <a:tab pos="457200" algn="l"/>
                        </a:tabLst>
                      </a:pPr>
                      <a:r>
                        <a:rPr lang="de-DE" sz="1600">
                          <a:effectLst/>
                        </a:rPr>
                        <a:t>10%</a:t>
                      </a:r>
                      <a:endParaRPr lang="de-DE" sz="1600">
                        <a:effectLst/>
                        <a:latin typeface="Arial" panose="020B0604020202020204" pitchFamily="34" charset="0"/>
                        <a:ea typeface="Times New Roman" panose="02020603050405020304" pitchFamily="18" charset="0"/>
                        <a:cs typeface="Times New Roman" panose="02020603050405020304" pitchFamily="18" charset="0"/>
                      </a:endParaRPr>
                    </a:p>
                  </a:txBody>
                  <a:tcPr marL="51434" marR="51434" marT="0" marB="0"/>
                </a:tc>
              </a:tr>
              <a:tr h="286065">
                <a:tc>
                  <a:txBody>
                    <a:bodyPr/>
                    <a:lstStyle/>
                    <a:p>
                      <a:pPr algn="just">
                        <a:lnSpc>
                          <a:spcPct val="115000"/>
                        </a:lnSpc>
                        <a:spcAft>
                          <a:spcPts val="0"/>
                        </a:spcAft>
                        <a:tabLst>
                          <a:tab pos="457200" algn="l"/>
                        </a:tabLst>
                      </a:pPr>
                      <a:r>
                        <a:rPr lang="de-DE" sz="1600" dirty="0">
                          <a:effectLst/>
                        </a:rPr>
                        <a:t>Zeittakte: 45/60/90/120/150</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434" marR="51434" marT="0" marB="0"/>
                </a:tc>
                <a:tc>
                  <a:txBody>
                    <a:bodyPr/>
                    <a:lstStyle/>
                    <a:p>
                      <a:pPr algn="just">
                        <a:lnSpc>
                          <a:spcPct val="115000"/>
                        </a:lnSpc>
                        <a:spcAft>
                          <a:spcPts val="0"/>
                        </a:spcAft>
                        <a:tabLst>
                          <a:tab pos="457200" algn="l"/>
                        </a:tabLst>
                      </a:pPr>
                      <a:r>
                        <a:rPr lang="de-DE" sz="1600" dirty="0">
                          <a:effectLst/>
                        </a:rPr>
                        <a:t>30%</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434" marR="51434" marT="0" marB="0"/>
                </a:tc>
              </a:tr>
              <a:tr h="286065">
                <a:tc>
                  <a:txBody>
                    <a:bodyPr/>
                    <a:lstStyle/>
                    <a:p>
                      <a:pPr algn="just">
                        <a:lnSpc>
                          <a:spcPct val="115000"/>
                        </a:lnSpc>
                        <a:spcAft>
                          <a:spcPts val="0"/>
                        </a:spcAft>
                        <a:tabLst>
                          <a:tab pos="457200" algn="l"/>
                        </a:tabLst>
                      </a:pPr>
                      <a:r>
                        <a:rPr lang="de-DE" sz="1600" dirty="0" err="1">
                          <a:effectLst/>
                        </a:rPr>
                        <a:t>Zeitnahmeeinrichtung</a:t>
                      </a:r>
                      <a:r>
                        <a:rPr lang="de-DE" sz="1600" dirty="0">
                          <a:effectLst/>
                        </a:rPr>
                        <a:t> zu früh / zu spät </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434" marR="51434" marT="0" marB="0"/>
                </a:tc>
                <a:tc>
                  <a:txBody>
                    <a:bodyPr/>
                    <a:lstStyle/>
                    <a:p>
                      <a:pPr algn="just">
                        <a:lnSpc>
                          <a:spcPct val="115000"/>
                        </a:lnSpc>
                        <a:spcAft>
                          <a:spcPts val="0"/>
                        </a:spcAft>
                        <a:tabLst>
                          <a:tab pos="457200" algn="l"/>
                        </a:tabLst>
                      </a:pPr>
                      <a:r>
                        <a:rPr lang="de-DE" sz="1600" dirty="0">
                          <a:effectLst/>
                        </a:rPr>
                        <a:t>20%</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434" marR="51434" marT="0" marB="0"/>
                </a:tc>
              </a:tr>
              <a:tr h="561031">
                <a:tc>
                  <a:txBody>
                    <a:bodyPr/>
                    <a:lstStyle/>
                    <a:p>
                      <a:pPr algn="just">
                        <a:lnSpc>
                          <a:spcPct val="115000"/>
                        </a:lnSpc>
                        <a:spcAft>
                          <a:spcPts val="0"/>
                        </a:spcAft>
                        <a:tabLst>
                          <a:tab pos="457200" algn="l"/>
                        </a:tabLst>
                      </a:pPr>
                      <a:r>
                        <a:rPr lang="de-DE" sz="1600" dirty="0">
                          <a:effectLst/>
                        </a:rPr>
                        <a:t>(der Kuppelzeit werden je 20 Sekunden hinzugerechnet)</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434" marR="51434" marT="0" marB="0"/>
                </a:tc>
                <a:tc>
                  <a:txBody>
                    <a:bodyPr/>
                    <a:lstStyle/>
                    <a:p>
                      <a:pPr algn="just">
                        <a:lnSpc>
                          <a:spcPct val="115000"/>
                        </a:lnSpc>
                        <a:spcAft>
                          <a:spcPts val="0"/>
                        </a:spcAft>
                        <a:tabLst>
                          <a:tab pos="457200" algn="l"/>
                        </a:tabLst>
                      </a:pPr>
                      <a:r>
                        <a:rPr lang="de-DE" sz="1600" dirty="0">
                          <a:effectLst/>
                        </a:rPr>
                        <a:t> </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434" marR="51434" marT="0" marB="0"/>
                </a:tc>
              </a:tr>
              <a:tr h="561031">
                <a:tc>
                  <a:txBody>
                    <a:bodyPr/>
                    <a:lstStyle/>
                    <a:p>
                      <a:pPr algn="just">
                        <a:lnSpc>
                          <a:spcPct val="115000"/>
                        </a:lnSpc>
                        <a:spcAft>
                          <a:spcPts val="0"/>
                        </a:spcAft>
                        <a:tabLst>
                          <a:tab pos="457200" algn="l"/>
                        </a:tabLst>
                      </a:pPr>
                      <a:r>
                        <a:rPr lang="de-DE" sz="1600" dirty="0">
                          <a:effectLst/>
                        </a:rPr>
                        <a:t>Gesamtübung nicht erfüllt! Zeitüberschreitung</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434" marR="51434" marT="0" marB="0"/>
                </a:tc>
                <a:tc>
                  <a:txBody>
                    <a:bodyPr/>
                    <a:lstStyle/>
                    <a:p>
                      <a:pPr algn="just">
                        <a:lnSpc>
                          <a:spcPct val="115000"/>
                        </a:lnSpc>
                        <a:spcAft>
                          <a:spcPts val="0"/>
                        </a:spcAft>
                        <a:tabLst>
                          <a:tab pos="457200" algn="l"/>
                        </a:tabLst>
                      </a:pPr>
                      <a:r>
                        <a:rPr lang="de-DE" sz="1600" dirty="0">
                          <a:effectLst/>
                        </a:rPr>
                        <a:t>100%</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1434" marR="51434" marT="0" marB="0"/>
                </a:tc>
              </a:tr>
            </a:tbl>
          </a:graphicData>
        </a:graphic>
      </p:graphicFrame>
      <p:pic>
        <p:nvPicPr>
          <p:cNvPr id="9"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rafik 9"/>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nodeType="afterGroup">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8195" name="Rectangle 3"/>
          <p:cNvSpPr>
            <a:spLocks noGrp="1" noChangeArrowheads="1"/>
          </p:cNvSpPr>
          <p:nvPr>
            <p:ph type="subTitle" idx="1"/>
          </p:nvPr>
        </p:nvSpPr>
        <p:spPr>
          <a:xfrm>
            <a:off x="684213" y="2060575"/>
            <a:ext cx="7775575" cy="4105275"/>
          </a:xfrm>
        </p:spPr>
        <p:txBody>
          <a:bodyPr/>
          <a:lstStyle/>
          <a:p>
            <a:pPr algn="ctr" eaLnBrk="1" hangingPunct="1">
              <a:lnSpc>
                <a:spcPct val="80000"/>
              </a:lnSpc>
            </a:pPr>
            <a:endParaRPr lang="de-DE" altLang="de-DE" sz="1500" b="1" smtClean="0"/>
          </a:p>
          <a:p>
            <a:pPr eaLnBrk="1" hangingPunct="1">
              <a:lnSpc>
                <a:spcPct val="80000"/>
              </a:lnSpc>
            </a:pPr>
            <a:r>
              <a:rPr lang="de-DE" altLang="de-DE" sz="6000" b="1" smtClean="0"/>
              <a:t>Modul</a:t>
            </a:r>
          </a:p>
          <a:p>
            <a:pPr eaLnBrk="1" hangingPunct="1">
              <a:lnSpc>
                <a:spcPct val="80000"/>
              </a:lnSpc>
            </a:pPr>
            <a:endParaRPr lang="de-DE" altLang="de-DE" sz="1400" b="1" smtClean="0"/>
          </a:p>
          <a:p>
            <a:pPr eaLnBrk="1" hangingPunct="1">
              <a:lnSpc>
                <a:spcPct val="80000"/>
              </a:lnSpc>
            </a:pPr>
            <a:r>
              <a:rPr lang="de-DE" altLang="de-DE" sz="7200" b="1" smtClean="0"/>
              <a:t>Löschangriff</a:t>
            </a:r>
          </a:p>
          <a:p>
            <a:pPr eaLnBrk="1" hangingPunct="1">
              <a:lnSpc>
                <a:spcPct val="80000"/>
              </a:lnSpc>
            </a:pPr>
            <a:endParaRPr lang="de-DE" altLang="de-DE" sz="2000" b="1" smtClean="0"/>
          </a:p>
          <a:p>
            <a:pPr eaLnBrk="1" hangingPunct="1">
              <a:lnSpc>
                <a:spcPct val="80000"/>
              </a:lnSpc>
            </a:pPr>
            <a:r>
              <a:rPr lang="de-DE" altLang="de-DE" sz="2000" b="1" smtClean="0"/>
              <a:t>Wählbar als:</a:t>
            </a:r>
          </a:p>
          <a:p>
            <a:pPr eaLnBrk="1" hangingPunct="1">
              <a:lnSpc>
                <a:spcPct val="80000"/>
              </a:lnSpc>
            </a:pPr>
            <a:r>
              <a:rPr lang="de-DE" altLang="de-DE" sz="2000" b="1" smtClean="0"/>
              <a:t>			</a:t>
            </a:r>
            <a:r>
              <a:rPr lang="de-DE" altLang="de-DE" sz="2000" b="1" smtClean="0">
                <a:solidFill>
                  <a:srgbClr val="FF0000"/>
                </a:solidFill>
              </a:rPr>
              <a:t>Staffel</a:t>
            </a:r>
          </a:p>
          <a:p>
            <a:pPr eaLnBrk="1" hangingPunct="1">
              <a:lnSpc>
                <a:spcPct val="80000"/>
              </a:lnSpc>
            </a:pPr>
            <a:r>
              <a:rPr lang="de-DE" altLang="de-DE" sz="2000" b="1" smtClean="0"/>
              <a:t>					</a:t>
            </a:r>
            <a:r>
              <a:rPr lang="de-DE" altLang="de-DE" sz="2000" b="1" smtClean="0">
                <a:solidFill>
                  <a:srgbClr val="FF0000"/>
                </a:solidFill>
              </a:rPr>
              <a:t>Gruppe</a:t>
            </a:r>
          </a:p>
          <a:p>
            <a:pPr eaLnBrk="1" hangingPunct="1">
              <a:lnSpc>
                <a:spcPct val="80000"/>
              </a:lnSpc>
            </a:pPr>
            <a:r>
              <a:rPr lang="de-DE" altLang="de-DE" sz="2000" b="1" smtClean="0"/>
              <a:t>In einer Wertung!!!</a:t>
            </a:r>
          </a:p>
        </p:txBody>
      </p:sp>
      <p:sp>
        <p:nvSpPr>
          <p:cNvPr id="27652"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195">
                                            <p:txEl>
                                              <p:pRg st="5" end="5"/>
                                            </p:txEl>
                                          </p:spTgt>
                                        </p:tgtEl>
                                        <p:attrNameLst>
                                          <p:attrName>style.visibility</p:attrName>
                                        </p:attrNameLst>
                                      </p:cBhvr>
                                      <p:to>
                                        <p:strVal val="visible"/>
                                      </p:to>
                                    </p:set>
                                    <p:animEffect transition="in" filter="blinds(horizontal)">
                                      <p:cBhvr>
                                        <p:cTn id="7" dur="500"/>
                                        <p:tgtEl>
                                          <p:spTgt spid="8195">
                                            <p:txEl>
                                              <p:pRg st="5" end="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8195">
                                            <p:txEl>
                                              <p:pRg st="6" end="6"/>
                                            </p:txEl>
                                          </p:spTgt>
                                        </p:tgtEl>
                                        <p:attrNameLst>
                                          <p:attrName>style.visibility</p:attrName>
                                        </p:attrNameLst>
                                      </p:cBhvr>
                                      <p:to>
                                        <p:strVal val="visible"/>
                                      </p:to>
                                    </p:set>
                                    <p:anim calcmode="lin" valueType="num">
                                      <p:cBhvr additive="base">
                                        <p:cTn id="12"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1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8195">
                                            <p:txEl>
                                              <p:pRg st="7" end="7"/>
                                            </p:txEl>
                                          </p:spTgt>
                                        </p:tgtEl>
                                        <p:attrNameLst>
                                          <p:attrName>style.visibility</p:attrName>
                                        </p:attrNameLst>
                                      </p:cBhvr>
                                      <p:to>
                                        <p:strVal val="visible"/>
                                      </p:to>
                                    </p:set>
                                    <p:anim calcmode="lin" valueType="num">
                                      <p:cBhvr additive="base">
                                        <p:cTn id="18" dur="500" fill="hold"/>
                                        <p:tgtEl>
                                          <p:spTgt spid="8195">
                                            <p:txEl>
                                              <p:pRg st="7" end="7"/>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19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8195">
                                            <p:txEl>
                                              <p:pRg st="8" end="8"/>
                                            </p:txEl>
                                          </p:spTgt>
                                        </p:tgtEl>
                                        <p:attrNameLst>
                                          <p:attrName>style.visibility</p:attrName>
                                        </p:attrNameLst>
                                      </p:cBhvr>
                                      <p:to>
                                        <p:strVal val="visible"/>
                                      </p:to>
                                    </p:set>
                                    <p:anim calcmode="lin" valueType="num">
                                      <p:cBhvr additive="base">
                                        <p:cTn id="24" dur="500" fill="hold"/>
                                        <p:tgtEl>
                                          <p:spTgt spid="8195">
                                            <p:txEl>
                                              <p:pRg st="8" end="8"/>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8195">
                                            <p:txEl>
                                              <p:pRg st="8" end="8"/>
                                            </p:txEl>
                                          </p:spTgt>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500"/>
                            </p:stCondLst>
                            <p:childTnLst>
                              <p:par>
                                <p:cTn id="27" presetID="4" presetClass="emph" presetSubtype="2" fill="hold" nodeType="afterEffect">
                                  <p:stCondLst>
                                    <p:cond delay="0"/>
                                  </p:stCondLst>
                                  <p:childTnLst>
                                    <p:anim to="1.5" calcmode="lin" valueType="num">
                                      <p:cBhvr override="childStyle">
                                        <p:cTn id="28" dur="2000" fill="hold"/>
                                        <p:tgtEl>
                                          <p:spTgt spid="8195">
                                            <p:txEl>
                                              <p:pRg st="8" end="8"/>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3075" name="Rectangle 3"/>
          <p:cNvSpPr>
            <a:spLocks noGrp="1" noChangeArrowheads="1"/>
          </p:cNvSpPr>
          <p:nvPr>
            <p:ph type="subTitle" idx="1"/>
          </p:nvPr>
        </p:nvSpPr>
        <p:spPr>
          <a:xfrm>
            <a:off x="684213" y="1989138"/>
            <a:ext cx="7775575" cy="4176712"/>
          </a:xfrm>
        </p:spPr>
        <p:txBody>
          <a:bodyPr/>
          <a:lstStyle/>
          <a:p>
            <a:pPr algn="ctr" eaLnBrk="1" hangingPunct="1">
              <a:lnSpc>
                <a:spcPct val="80000"/>
              </a:lnSpc>
            </a:pPr>
            <a:endParaRPr lang="de-DE" altLang="de-DE" sz="1500" b="1" dirty="0" smtClean="0"/>
          </a:p>
          <a:p>
            <a:pPr eaLnBrk="1" hangingPunct="1">
              <a:lnSpc>
                <a:spcPct val="80000"/>
              </a:lnSpc>
            </a:pPr>
            <a:r>
              <a:rPr lang="de-DE" altLang="de-DE" sz="3200" b="1" dirty="0" smtClean="0"/>
              <a:t>Modul “Löschangriff“</a:t>
            </a:r>
          </a:p>
          <a:p>
            <a:pPr eaLnBrk="1" hangingPunct="1">
              <a:lnSpc>
                <a:spcPct val="80000"/>
              </a:lnSpc>
            </a:pPr>
            <a:endParaRPr lang="de-DE" altLang="de-DE" sz="1400" b="1" dirty="0" smtClean="0"/>
          </a:p>
          <a:p>
            <a:pPr eaLnBrk="1" hangingPunct="1">
              <a:lnSpc>
                <a:spcPct val="80000"/>
              </a:lnSpc>
            </a:pPr>
            <a:r>
              <a:rPr lang="de-DE" altLang="de-DE" sz="2000" b="1" dirty="0" smtClean="0"/>
              <a:t>Auftrag:</a:t>
            </a:r>
          </a:p>
          <a:p>
            <a:pPr eaLnBrk="1" hangingPunct="1">
              <a:lnSpc>
                <a:spcPct val="80000"/>
              </a:lnSpc>
            </a:pPr>
            <a:r>
              <a:rPr lang="de-DE" altLang="de-DE" sz="2000" b="1" dirty="0" smtClean="0"/>
              <a:t> </a:t>
            </a:r>
          </a:p>
          <a:p>
            <a:pPr eaLnBrk="1" hangingPunct="1">
              <a:lnSpc>
                <a:spcPct val="80000"/>
              </a:lnSpc>
              <a:buFont typeface="Wingdings" panose="05000000000000000000" pitchFamily="2" charset="2"/>
              <a:buChar char="Ø"/>
            </a:pPr>
            <a:r>
              <a:rPr lang="de-DE" altLang="de-DE" sz="2000" b="1" dirty="0" smtClean="0"/>
              <a:t>Einheit wird zu einem Kleinbrand ohne der Gefahr 	der Brandausbreitung alarmiert</a:t>
            </a:r>
          </a:p>
          <a:p>
            <a:pPr eaLnBrk="1" hangingPunct="1">
              <a:lnSpc>
                <a:spcPct val="80000"/>
              </a:lnSpc>
              <a:buFont typeface="Wingdings" panose="05000000000000000000" pitchFamily="2" charset="2"/>
              <a:buChar char="Ø"/>
            </a:pPr>
            <a:endParaRPr lang="de-DE" altLang="de-DE" sz="1600" b="1" dirty="0" smtClean="0"/>
          </a:p>
          <a:p>
            <a:pPr eaLnBrk="1" hangingPunct="1">
              <a:lnSpc>
                <a:spcPct val="80000"/>
              </a:lnSpc>
              <a:buFont typeface="Wingdings" panose="05000000000000000000" pitchFamily="2" charset="2"/>
              <a:buChar char="Ø"/>
            </a:pPr>
            <a:r>
              <a:rPr lang="de-DE" altLang="de-DE" sz="2000" b="1" dirty="0" smtClean="0"/>
              <a:t>Im Verlauf kommt es zu einem </a:t>
            </a:r>
            <a:r>
              <a:rPr lang="de-DE" altLang="de-DE" sz="2000" b="1" dirty="0"/>
              <a:t>D</a:t>
            </a:r>
            <a:r>
              <a:rPr lang="de-DE" altLang="de-DE" sz="2000" b="1" dirty="0" smtClean="0"/>
              <a:t>efekt im </a:t>
            </a:r>
          </a:p>
          <a:p>
            <a:pPr eaLnBrk="1" hangingPunct="1">
              <a:lnSpc>
                <a:spcPct val="80000"/>
              </a:lnSpc>
            </a:pPr>
            <a:r>
              <a:rPr lang="de-DE" altLang="de-DE" sz="2000" b="1" dirty="0" smtClean="0"/>
              <a:t>	B-Schlauch zwischen FPN/PFPN und Verteiler,</a:t>
            </a:r>
          </a:p>
          <a:p>
            <a:pPr eaLnBrk="1" hangingPunct="1">
              <a:lnSpc>
                <a:spcPct val="80000"/>
              </a:lnSpc>
            </a:pPr>
            <a:r>
              <a:rPr lang="de-DE" altLang="de-DE" sz="2000" b="1" dirty="0" smtClean="0"/>
              <a:t>	dieses hat einen Schlauchwechsel zufolge.</a:t>
            </a:r>
          </a:p>
          <a:p>
            <a:pPr eaLnBrk="1" hangingPunct="1">
              <a:lnSpc>
                <a:spcPct val="80000"/>
              </a:lnSpc>
            </a:pPr>
            <a:endParaRPr lang="de-DE" altLang="de-DE" sz="1600" b="1" dirty="0" smtClean="0"/>
          </a:p>
          <a:p>
            <a:pPr eaLnBrk="1" hangingPunct="1">
              <a:lnSpc>
                <a:spcPct val="80000"/>
              </a:lnSpc>
              <a:buFont typeface="Wingdings" panose="05000000000000000000" pitchFamily="2" charset="2"/>
              <a:buChar char="Ø"/>
            </a:pPr>
            <a:r>
              <a:rPr lang="de-DE" altLang="de-DE" sz="2000" b="1" dirty="0" smtClean="0"/>
              <a:t>Zu Erkennen am </a:t>
            </a:r>
            <a:r>
              <a:rPr lang="de-DE" altLang="de-DE" sz="2000" b="1" dirty="0" err="1" smtClean="0"/>
              <a:t>Füllgrad</a:t>
            </a:r>
            <a:r>
              <a:rPr lang="de-DE" altLang="de-DE" sz="2000" b="1" dirty="0" smtClean="0"/>
              <a:t> des Auffangbehälters 	(100 l Füllung)</a:t>
            </a:r>
          </a:p>
          <a:p>
            <a:pPr eaLnBrk="1" hangingPunct="1">
              <a:lnSpc>
                <a:spcPct val="80000"/>
              </a:lnSpc>
            </a:pPr>
            <a:endParaRPr lang="de-DE" altLang="de-DE" sz="1400" b="1" dirty="0" smtClean="0"/>
          </a:p>
          <a:p>
            <a:pPr eaLnBrk="1" hangingPunct="1">
              <a:lnSpc>
                <a:spcPct val="80000"/>
              </a:lnSpc>
              <a:buFont typeface="Wingdings" panose="05000000000000000000" pitchFamily="2" charset="2"/>
              <a:buChar char="Ø"/>
            </a:pPr>
            <a:endParaRPr lang="de-DE" altLang="de-DE" sz="1400" b="1" dirty="0" smtClean="0"/>
          </a:p>
          <a:p>
            <a:pPr eaLnBrk="1" hangingPunct="1">
              <a:lnSpc>
                <a:spcPct val="80000"/>
              </a:lnSpc>
              <a:buFont typeface="Wingdings" panose="05000000000000000000" pitchFamily="2" charset="2"/>
              <a:buChar char="Ø"/>
            </a:pPr>
            <a:endParaRPr lang="de-DE" altLang="de-DE" sz="1400" b="1" dirty="0" smtClean="0"/>
          </a:p>
        </p:txBody>
      </p:sp>
      <p:sp>
        <p:nvSpPr>
          <p:cNvPr id="28676"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diamond(in)">
                                      <p:cBhvr>
                                        <p:cTn id="7" dur="1000"/>
                                        <p:tgtEl>
                                          <p:spTgt spid="3075">
                                            <p:txEl>
                                              <p:pRg st="5" end="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075">
                                            <p:txEl>
                                              <p:pRg st="7" end="7"/>
                                            </p:txEl>
                                          </p:spTgt>
                                        </p:tgtEl>
                                        <p:attrNameLst>
                                          <p:attrName>style.visibility</p:attrName>
                                        </p:attrNameLst>
                                      </p:cBhvr>
                                      <p:to>
                                        <p:strVal val="visible"/>
                                      </p:to>
                                    </p:set>
                                    <p:animEffect transition="in" filter="diamond(in)">
                                      <p:cBhvr>
                                        <p:cTn id="12" dur="1000"/>
                                        <p:tgtEl>
                                          <p:spTgt spid="3075">
                                            <p:txEl>
                                              <p:pRg st="7" end="7"/>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075">
                                            <p:txEl>
                                              <p:pRg st="8" end="8"/>
                                            </p:txEl>
                                          </p:spTgt>
                                        </p:tgtEl>
                                        <p:attrNameLst>
                                          <p:attrName>style.visibility</p:attrName>
                                        </p:attrNameLst>
                                      </p:cBhvr>
                                      <p:to>
                                        <p:strVal val="visible"/>
                                      </p:to>
                                    </p:set>
                                    <p:animEffect transition="in" filter="diamond(in)">
                                      <p:cBhvr>
                                        <p:cTn id="15" dur="1000"/>
                                        <p:tgtEl>
                                          <p:spTgt spid="3075">
                                            <p:txEl>
                                              <p:pRg st="8" end="8"/>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075">
                                            <p:txEl>
                                              <p:pRg st="9" end="9"/>
                                            </p:txEl>
                                          </p:spTgt>
                                        </p:tgtEl>
                                        <p:attrNameLst>
                                          <p:attrName>style.visibility</p:attrName>
                                        </p:attrNameLst>
                                      </p:cBhvr>
                                      <p:to>
                                        <p:strVal val="visible"/>
                                      </p:to>
                                    </p:set>
                                    <p:animEffect transition="in" filter="diamond(in)">
                                      <p:cBhvr>
                                        <p:cTn id="18" dur="1000"/>
                                        <p:tgtEl>
                                          <p:spTgt spid="3075">
                                            <p:txEl>
                                              <p:pRg st="9" end="9"/>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nodeType="clickEffect">
                                  <p:stCondLst>
                                    <p:cond delay="0"/>
                                  </p:stCondLst>
                                  <p:childTnLst>
                                    <p:set>
                                      <p:cBhvr>
                                        <p:cTn id="22" dur="1" fill="hold">
                                          <p:stCondLst>
                                            <p:cond delay="0"/>
                                          </p:stCondLst>
                                        </p:cTn>
                                        <p:tgtEl>
                                          <p:spTgt spid="3075">
                                            <p:txEl>
                                              <p:pRg st="11" end="11"/>
                                            </p:txEl>
                                          </p:spTgt>
                                        </p:tgtEl>
                                        <p:attrNameLst>
                                          <p:attrName>style.visibility</p:attrName>
                                        </p:attrNameLst>
                                      </p:cBhvr>
                                      <p:to>
                                        <p:strVal val="visible"/>
                                      </p:to>
                                    </p:set>
                                    <p:animEffect transition="in" filter="diamond(in)">
                                      <p:cBhvr>
                                        <p:cTn id="23" dur="500"/>
                                        <p:tgtEl>
                                          <p:spTgt spid="307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4099" name="Rectangle 3"/>
          <p:cNvSpPr>
            <a:spLocks noGrp="1" noChangeArrowheads="1"/>
          </p:cNvSpPr>
          <p:nvPr>
            <p:ph type="subTitle" idx="1"/>
          </p:nvPr>
        </p:nvSpPr>
        <p:spPr>
          <a:xfrm>
            <a:off x="755650" y="2060575"/>
            <a:ext cx="7775575" cy="4105275"/>
          </a:xfrm>
        </p:spPr>
        <p:txBody>
          <a:bodyPr/>
          <a:lstStyle/>
          <a:p>
            <a:pPr eaLnBrk="1" hangingPunct="1">
              <a:lnSpc>
                <a:spcPct val="80000"/>
              </a:lnSpc>
            </a:pPr>
            <a:r>
              <a:rPr lang="de-DE" altLang="de-DE" sz="3200" b="1" dirty="0" smtClean="0"/>
              <a:t>Modul “Löschangriff“</a:t>
            </a:r>
          </a:p>
          <a:p>
            <a:pPr eaLnBrk="1" hangingPunct="1">
              <a:lnSpc>
                <a:spcPct val="80000"/>
              </a:lnSpc>
            </a:pPr>
            <a:endParaRPr lang="de-DE" altLang="de-DE" sz="1600" b="1" dirty="0" smtClean="0"/>
          </a:p>
          <a:p>
            <a:pPr eaLnBrk="1" hangingPunct="1">
              <a:lnSpc>
                <a:spcPct val="80000"/>
              </a:lnSpc>
            </a:pPr>
            <a:r>
              <a:rPr lang="de-DE" altLang="de-DE" sz="2000" b="1" dirty="0" smtClean="0"/>
              <a:t>Ziel:</a:t>
            </a:r>
          </a:p>
          <a:p>
            <a:pPr eaLnBrk="1" hangingPunct="1">
              <a:lnSpc>
                <a:spcPct val="80000"/>
              </a:lnSpc>
            </a:pPr>
            <a:endParaRPr lang="de-DE" altLang="de-DE" sz="2000" b="1" dirty="0" smtClean="0"/>
          </a:p>
          <a:p>
            <a:pPr eaLnBrk="1" hangingPunct="1">
              <a:lnSpc>
                <a:spcPct val="80000"/>
              </a:lnSpc>
              <a:buFont typeface="Wingdings" panose="05000000000000000000" pitchFamily="2" charset="2"/>
              <a:buChar char="Ø"/>
            </a:pPr>
            <a:r>
              <a:rPr lang="de-DE" altLang="de-DE" sz="2000" b="1" dirty="0" smtClean="0"/>
              <a:t>Löscheinsatz ohne Bereitstellung</a:t>
            </a:r>
          </a:p>
          <a:p>
            <a:pPr eaLnBrk="1" hangingPunct="1">
              <a:lnSpc>
                <a:spcPct val="80000"/>
              </a:lnSpc>
            </a:pPr>
            <a:endParaRPr lang="de-DE" altLang="de-DE" sz="2000" b="1" dirty="0" smtClean="0"/>
          </a:p>
          <a:p>
            <a:pPr eaLnBrk="1" hangingPunct="1">
              <a:lnSpc>
                <a:spcPct val="80000"/>
              </a:lnSpc>
              <a:buFont typeface="Wingdings" panose="05000000000000000000" pitchFamily="2" charset="2"/>
              <a:buChar char="Ø"/>
            </a:pPr>
            <a:r>
              <a:rPr lang="de-DE" altLang="de-DE" sz="2000" b="1" dirty="0" smtClean="0"/>
              <a:t>Wasserentnahmestelle Hydrant</a:t>
            </a:r>
          </a:p>
          <a:p>
            <a:pPr eaLnBrk="1" hangingPunct="1">
              <a:lnSpc>
                <a:spcPct val="80000"/>
              </a:lnSpc>
              <a:buFont typeface="Wingdings" panose="05000000000000000000" pitchFamily="2" charset="2"/>
              <a:buChar char="Ø"/>
            </a:pPr>
            <a:endParaRPr lang="de-DE" altLang="de-DE" sz="2000" b="1" dirty="0" smtClean="0"/>
          </a:p>
          <a:p>
            <a:pPr eaLnBrk="1" hangingPunct="1">
              <a:lnSpc>
                <a:spcPct val="80000"/>
              </a:lnSpc>
              <a:buFont typeface="Wingdings" panose="05000000000000000000" pitchFamily="2" charset="2"/>
              <a:buChar char="Ø"/>
            </a:pPr>
            <a:r>
              <a:rPr lang="de-DE" altLang="de-DE" sz="2000" b="1" dirty="0" smtClean="0"/>
              <a:t>Tätigkeiten gemäß FwDV 1 und 3, </a:t>
            </a:r>
          </a:p>
          <a:p>
            <a:pPr eaLnBrk="1" hangingPunct="1">
              <a:lnSpc>
                <a:spcPct val="80000"/>
              </a:lnSpc>
              <a:buFont typeface="Wingdings" panose="05000000000000000000" pitchFamily="2" charset="2"/>
              <a:buChar char="Ø"/>
            </a:pPr>
            <a:endParaRPr lang="de-DE" altLang="de-DE" sz="2000" b="1" dirty="0" smtClean="0"/>
          </a:p>
          <a:p>
            <a:pPr eaLnBrk="1" hangingPunct="1">
              <a:lnSpc>
                <a:spcPct val="80000"/>
              </a:lnSpc>
              <a:buFont typeface="Wingdings" panose="05000000000000000000" pitchFamily="2" charset="2"/>
              <a:buChar char="Ø"/>
            </a:pPr>
            <a:r>
              <a:rPr lang="de-DE" altLang="de-DE" sz="2000" b="1" dirty="0" smtClean="0"/>
              <a:t>Vorschriften der FUK, DGUV der StVZO</a:t>
            </a:r>
          </a:p>
          <a:p>
            <a:pPr eaLnBrk="1" hangingPunct="1">
              <a:lnSpc>
                <a:spcPct val="80000"/>
              </a:lnSpc>
              <a:buFont typeface="Wingdings" panose="05000000000000000000" pitchFamily="2" charset="2"/>
              <a:buChar char="Ø"/>
            </a:pPr>
            <a:endParaRPr lang="de-DE" altLang="de-DE" sz="1600" b="1" dirty="0" smtClean="0"/>
          </a:p>
          <a:p>
            <a:pPr eaLnBrk="1" hangingPunct="1">
              <a:lnSpc>
                <a:spcPct val="80000"/>
              </a:lnSpc>
            </a:pPr>
            <a:endParaRPr lang="de-DE" altLang="de-DE" sz="1600" b="1" dirty="0" smtClean="0"/>
          </a:p>
          <a:p>
            <a:pPr eaLnBrk="1" hangingPunct="1">
              <a:lnSpc>
                <a:spcPct val="80000"/>
              </a:lnSpc>
            </a:pPr>
            <a:endParaRPr lang="de-DE" altLang="de-DE" sz="1600" b="1" dirty="0" smtClean="0"/>
          </a:p>
        </p:txBody>
      </p:sp>
      <p:sp>
        <p:nvSpPr>
          <p:cNvPr id="29700"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4" end="4"/>
                                            </p:txEl>
                                          </p:spTgt>
                                        </p:tgtEl>
                                        <p:attrNameLst>
                                          <p:attrName>style.visibility</p:attrName>
                                        </p:attrNameLst>
                                      </p:cBhvr>
                                      <p:to>
                                        <p:strVal val="visible"/>
                                      </p:to>
                                    </p:set>
                                    <p:anim calcmode="lin" valueType="num">
                                      <p:cBhvr additive="base">
                                        <p:cTn id="7"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6" end="6"/>
                                            </p:txEl>
                                          </p:spTgt>
                                        </p:tgtEl>
                                        <p:attrNameLst>
                                          <p:attrName>style.visibility</p:attrName>
                                        </p:attrNameLst>
                                      </p:cBhvr>
                                      <p:to>
                                        <p:strVal val="visible"/>
                                      </p:to>
                                    </p:set>
                                    <p:anim calcmode="lin" valueType="num">
                                      <p:cBhvr additive="base">
                                        <p:cTn id="13"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8" end="8"/>
                                            </p:txEl>
                                          </p:spTgt>
                                        </p:tgtEl>
                                        <p:attrNameLst>
                                          <p:attrName>style.visibility</p:attrName>
                                        </p:attrNameLst>
                                      </p:cBhvr>
                                      <p:to>
                                        <p:strVal val="visible"/>
                                      </p:to>
                                    </p:set>
                                    <p:anim calcmode="lin" valueType="num">
                                      <p:cBhvr additive="base">
                                        <p:cTn id="19"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09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10" end="10"/>
                                            </p:txEl>
                                          </p:spTgt>
                                        </p:tgtEl>
                                        <p:attrNameLst>
                                          <p:attrName>style.visibility</p:attrName>
                                        </p:attrNameLst>
                                      </p:cBhvr>
                                      <p:to>
                                        <p:strVal val="visible"/>
                                      </p:to>
                                    </p:set>
                                    <p:anim calcmode="lin" valueType="num">
                                      <p:cBhvr additive="base">
                                        <p:cTn id="25" dur="10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409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30723" name="Rectangle 3"/>
          <p:cNvSpPr>
            <a:spLocks noGrp="1" noChangeArrowheads="1"/>
          </p:cNvSpPr>
          <p:nvPr>
            <p:ph type="subTitle" idx="1"/>
          </p:nvPr>
        </p:nvSpPr>
        <p:spPr>
          <a:xfrm>
            <a:off x="684213" y="2060575"/>
            <a:ext cx="7775575" cy="4105275"/>
          </a:xfrm>
        </p:spPr>
        <p:txBody>
          <a:bodyPr/>
          <a:lstStyle/>
          <a:p>
            <a:pPr eaLnBrk="1" hangingPunct="1">
              <a:lnSpc>
                <a:spcPct val="80000"/>
              </a:lnSpc>
            </a:pPr>
            <a:r>
              <a:rPr lang="de-DE" altLang="de-DE" sz="3200" b="1" smtClean="0"/>
              <a:t>Modul “Löschangriff“</a:t>
            </a:r>
          </a:p>
          <a:p>
            <a:pPr eaLnBrk="1" hangingPunct="1">
              <a:lnSpc>
                <a:spcPct val="80000"/>
              </a:lnSpc>
            </a:pPr>
            <a:endParaRPr lang="de-DE" altLang="de-DE" sz="1600" b="1" smtClean="0"/>
          </a:p>
          <a:p>
            <a:pPr eaLnBrk="1" hangingPunct="1">
              <a:lnSpc>
                <a:spcPct val="80000"/>
              </a:lnSpc>
            </a:pPr>
            <a:r>
              <a:rPr lang="de-DE" altLang="de-DE" sz="2000" b="1" smtClean="0"/>
              <a:t>Platzaufbau:</a:t>
            </a:r>
          </a:p>
          <a:p>
            <a:pPr eaLnBrk="1" hangingPunct="1">
              <a:lnSpc>
                <a:spcPct val="80000"/>
              </a:lnSpc>
            </a:pPr>
            <a:endParaRPr lang="de-DE" altLang="de-DE" sz="1600" b="1" smtClean="0"/>
          </a:p>
          <a:p>
            <a:pPr eaLnBrk="1" hangingPunct="1">
              <a:lnSpc>
                <a:spcPct val="80000"/>
              </a:lnSpc>
            </a:pPr>
            <a:endParaRPr lang="de-DE" altLang="de-DE" sz="1600" b="1" smtClean="0"/>
          </a:p>
          <a:p>
            <a:pPr eaLnBrk="1" hangingPunct="1">
              <a:lnSpc>
                <a:spcPct val="80000"/>
              </a:lnSpc>
            </a:pPr>
            <a:endParaRPr lang="de-DE" altLang="de-DE" sz="1600" b="1" smtClean="0"/>
          </a:p>
          <a:p>
            <a:pPr eaLnBrk="1" hangingPunct="1">
              <a:lnSpc>
                <a:spcPct val="80000"/>
              </a:lnSpc>
            </a:pPr>
            <a:endParaRPr lang="de-DE" altLang="de-DE" sz="1600" b="1" smtClean="0"/>
          </a:p>
          <a:p>
            <a:pPr eaLnBrk="1" hangingPunct="1">
              <a:lnSpc>
                <a:spcPct val="80000"/>
              </a:lnSpc>
            </a:pPr>
            <a:endParaRPr lang="de-DE" altLang="de-DE" sz="1600" b="1" smtClean="0"/>
          </a:p>
          <a:p>
            <a:pPr eaLnBrk="1" hangingPunct="1">
              <a:lnSpc>
                <a:spcPct val="80000"/>
              </a:lnSpc>
            </a:pPr>
            <a:r>
              <a:rPr lang="de-DE" altLang="de-DE" sz="1600" b="1" smtClean="0"/>
              <a:t>							10m</a:t>
            </a:r>
          </a:p>
          <a:p>
            <a:pPr eaLnBrk="1" hangingPunct="1">
              <a:lnSpc>
                <a:spcPct val="80000"/>
              </a:lnSpc>
            </a:pPr>
            <a:endParaRPr lang="de-DE" altLang="de-DE" sz="1600" b="1" smtClean="0"/>
          </a:p>
          <a:p>
            <a:pPr eaLnBrk="1" hangingPunct="1">
              <a:lnSpc>
                <a:spcPct val="80000"/>
              </a:lnSpc>
            </a:pPr>
            <a:endParaRPr lang="de-DE" altLang="de-DE" sz="1600" b="1" smtClean="0"/>
          </a:p>
          <a:p>
            <a:pPr eaLnBrk="1" hangingPunct="1">
              <a:lnSpc>
                <a:spcPct val="80000"/>
              </a:lnSpc>
            </a:pPr>
            <a:r>
              <a:rPr lang="de-DE" altLang="de-DE" sz="1600" b="1" smtClean="0"/>
              <a:t>		20m			20m</a:t>
            </a:r>
          </a:p>
          <a:p>
            <a:pPr eaLnBrk="1" hangingPunct="1">
              <a:lnSpc>
                <a:spcPct val="80000"/>
              </a:lnSpc>
            </a:pPr>
            <a:endParaRPr lang="de-DE" altLang="de-DE" sz="1600" b="1" smtClean="0"/>
          </a:p>
          <a:p>
            <a:pPr eaLnBrk="1" hangingPunct="1">
              <a:lnSpc>
                <a:spcPct val="80000"/>
              </a:lnSpc>
            </a:pPr>
            <a:endParaRPr lang="de-DE" altLang="de-DE" sz="1600" b="1" smtClean="0"/>
          </a:p>
          <a:p>
            <a:pPr eaLnBrk="1" hangingPunct="1">
              <a:lnSpc>
                <a:spcPct val="80000"/>
              </a:lnSpc>
            </a:pPr>
            <a:endParaRPr lang="de-DE" altLang="de-DE" sz="1600" b="1" smtClean="0"/>
          </a:p>
        </p:txBody>
      </p:sp>
      <p:sp>
        <p:nvSpPr>
          <p:cNvPr id="30724"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6" name="Rechteck 5"/>
          <p:cNvSpPr/>
          <p:nvPr/>
        </p:nvSpPr>
        <p:spPr>
          <a:xfrm>
            <a:off x="1476375" y="3213100"/>
            <a:ext cx="2951163" cy="172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dirty="0"/>
              <a:t>Fahrzeug-</a:t>
            </a:r>
          </a:p>
          <a:p>
            <a:pPr algn="ctr" eaLnBrk="1" hangingPunct="1">
              <a:defRPr/>
            </a:pPr>
            <a:r>
              <a:rPr lang="de-DE" dirty="0"/>
              <a:t>aufstellfläche</a:t>
            </a:r>
          </a:p>
          <a:p>
            <a:pPr algn="ctr" eaLnBrk="1" hangingPunct="1">
              <a:defRPr/>
            </a:pPr>
            <a:r>
              <a:rPr lang="de-DE" dirty="0"/>
              <a:t>Hydrant</a:t>
            </a:r>
          </a:p>
        </p:txBody>
      </p:sp>
      <p:sp>
        <p:nvSpPr>
          <p:cNvPr id="7" name="Rechteck 6"/>
          <p:cNvSpPr/>
          <p:nvPr/>
        </p:nvSpPr>
        <p:spPr>
          <a:xfrm>
            <a:off x="4427538" y="3213100"/>
            <a:ext cx="2736850" cy="1728788"/>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dirty="0"/>
              <a:t>Zielbereich</a:t>
            </a:r>
          </a:p>
        </p:txBody>
      </p:sp>
      <p:sp>
        <p:nvSpPr>
          <p:cNvPr id="8" name="Ellipse 7"/>
          <p:cNvSpPr/>
          <p:nvPr/>
        </p:nvSpPr>
        <p:spPr>
          <a:xfrm>
            <a:off x="1476375" y="3213100"/>
            <a:ext cx="431800" cy="28733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9" name="Ellipse 8"/>
          <p:cNvSpPr/>
          <p:nvPr/>
        </p:nvSpPr>
        <p:spPr>
          <a:xfrm>
            <a:off x="3779838" y="4581525"/>
            <a:ext cx="504825" cy="28733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10" name="Rechteck 9"/>
          <p:cNvSpPr/>
          <p:nvPr/>
        </p:nvSpPr>
        <p:spPr>
          <a:xfrm>
            <a:off x="6732588" y="3644900"/>
            <a:ext cx="360362" cy="28892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11" name="Pfeil nach unten 10"/>
          <p:cNvSpPr/>
          <p:nvPr/>
        </p:nvSpPr>
        <p:spPr>
          <a:xfrm>
            <a:off x="6804025" y="4149725"/>
            <a:ext cx="215900" cy="431800"/>
          </a:xfrm>
          <a:prstGeom prst="downArrow">
            <a:avLst>
              <a:gd name="adj1" fmla="val 50000"/>
              <a:gd name="adj2"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12" name="Pfeil nach unten 11"/>
          <p:cNvSpPr/>
          <p:nvPr/>
        </p:nvSpPr>
        <p:spPr>
          <a:xfrm>
            <a:off x="2627313" y="2708275"/>
            <a:ext cx="485775" cy="720725"/>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13" name="Pfeil nach rechts 12"/>
          <p:cNvSpPr/>
          <p:nvPr/>
        </p:nvSpPr>
        <p:spPr>
          <a:xfrm>
            <a:off x="827088" y="3860800"/>
            <a:ext cx="763587" cy="484188"/>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14" name="Pfeil nach unten 13"/>
          <p:cNvSpPr/>
          <p:nvPr/>
        </p:nvSpPr>
        <p:spPr>
          <a:xfrm rot="10800000">
            <a:off x="1908175" y="4797425"/>
            <a:ext cx="484188" cy="719138"/>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15" name="Ellipse 14"/>
          <p:cNvSpPr/>
          <p:nvPr/>
        </p:nvSpPr>
        <p:spPr>
          <a:xfrm>
            <a:off x="3708400" y="2852738"/>
            <a:ext cx="482600" cy="28892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pic>
        <p:nvPicPr>
          <p:cNvPr id="1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Grafik 1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checkerboard(across)">
                                      <p:cBhvr>
                                        <p:cTn id="17" dur="500"/>
                                        <p:tgtEl>
                                          <p:spTgt spid="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heckerboard(across)">
                                      <p:cBhvr>
                                        <p:cTn id="22" dur="500"/>
                                        <p:tgtEl>
                                          <p:spTgt spid="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checkerboard(across)">
                                      <p:cBhvr>
                                        <p:cTn id="27" dur="500"/>
                                        <p:tgtEl>
                                          <p:spTgt spid="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checkerboard(across)">
                                      <p:cBhvr>
                                        <p:cTn id="32" dur="500"/>
                                        <p:tgtEl>
                                          <p:spTgt spid="1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ox(in)">
                                      <p:cBhvr>
                                        <p:cTn id="37" dur="2000"/>
                                        <p:tgtEl>
                                          <p:spTgt spid="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ox(in)">
                                      <p:cBhvr>
                                        <p:cTn id="4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6147" name="Rectangle 3"/>
          <p:cNvSpPr>
            <a:spLocks noGrp="1" noChangeArrowheads="1"/>
          </p:cNvSpPr>
          <p:nvPr>
            <p:ph type="subTitle" idx="1"/>
          </p:nvPr>
        </p:nvSpPr>
        <p:spPr>
          <a:xfrm>
            <a:off x="827088" y="2060575"/>
            <a:ext cx="7775575" cy="4105275"/>
          </a:xfrm>
        </p:spPr>
        <p:txBody>
          <a:bodyPr/>
          <a:lstStyle/>
          <a:p>
            <a:pPr eaLnBrk="1" hangingPunct="1">
              <a:lnSpc>
                <a:spcPct val="80000"/>
              </a:lnSpc>
            </a:pPr>
            <a:r>
              <a:rPr lang="de-DE" altLang="de-DE" sz="3200" b="1" smtClean="0"/>
              <a:t>Modul “Löschangriff“</a:t>
            </a:r>
          </a:p>
          <a:p>
            <a:pPr eaLnBrk="1" hangingPunct="1">
              <a:lnSpc>
                <a:spcPct val="80000"/>
              </a:lnSpc>
            </a:pPr>
            <a:endParaRPr lang="de-DE" altLang="de-DE" sz="1600" b="1" smtClean="0"/>
          </a:p>
          <a:p>
            <a:pPr eaLnBrk="1" hangingPunct="1">
              <a:lnSpc>
                <a:spcPct val="80000"/>
              </a:lnSpc>
            </a:pPr>
            <a:r>
              <a:rPr lang="de-DE" altLang="de-DE" sz="2000" b="1" smtClean="0"/>
              <a:t>Rahmenbedingungen:</a:t>
            </a:r>
          </a:p>
          <a:p>
            <a:pPr eaLnBrk="1" hangingPunct="1">
              <a:lnSpc>
                <a:spcPct val="80000"/>
              </a:lnSpc>
            </a:pPr>
            <a:endParaRPr lang="de-DE" altLang="de-DE" sz="1600" b="1" smtClean="0"/>
          </a:p>
          <a:p>
            <a:pPr eaLnBrk="1" hangingPunct="1">
              <a:lnSpc>
                <a:spcPct val="80000"/>
              </a:lnSpc>
              <a:buFont typeface="Wingdings" panose="05000000000000000000" pitchFamily="2" charset="2"/>
              <a:buChar char="Ø"/>
            </a:pPr>
            <a:r>
              <a:rPr lang="de-DE" altLang="de-DE" sz="2000" b="1" smtClean="0"/>
              <a:t> maximale Übungsdauer</a:t>
            </a:r>
          </a:p>
          <a:p>
            <a:pPr eaLnBrk="1" hangingPunct="1">
              <a:lnSpc>
                <a:spcPct val="80000"/>
              </a:lnSpc>
              <a:buFont typeface="Wingdings" panose="05000000000000000000" pitchFamily="2" charset="2"/>
              <a:buChar char="Ø"/>
            </a:pPr>
            <a:r>
              <a:rPr lang="de-DE" altLang="de-DE" sz="2000" b="1" smtClean="0"/>
              <a:t> 4 Minuten</a:t>
            </a:r>
          </a:p>
          <a:p>
            <a:pPr eaLnBrk="1" hangingPunct="1">
              <a:lnSpc>
                <a:spcPct val="80000"/>
              </a:lnSpc>
              <a:buFont typeface="Wingdings" panose="05000000000000000000" pitchFamily="2" charset="2"/>
              <a:buChar char="Ø"/>
            </a:pPr>
            <a:endParaRPr lang="de-DE" altLang="de-DE" sz="1600" b="1" smtClean="0"/>
          </a:p>
          <a:p>
            <a:pPr eaLnBrk="1" hangingPunct="1">
              <a:lnSpc>
                <a:spcPct val="80000"/>
              </a:lnSpc>
              <a:buFont typeface="Wingdings" panose="05000000000000000000" pitchFamily="2" charset="2"/>
              <a:buChar char="Ø"/>
            </a:pPr>
            <a:r>
              <a:rPr lang="de-DE" altLang="de-DE" sz="2000" b="1" smtClean="0"/>
              <a:t>Beginn: Überfahren der Startlinie</a:t>
            </a:r>
          </a:p>
          <a:p>
            <a:pPr eaLnBrk="1" hangingPunct="1">
              <a:lnSpc>
                <a:spcPct val="80000"/>
              </a:lnSpc>
              <a:buFont typeface="Wingdings" panose="05000000000000000000" pitchFamily="2" charset="2"/>
              <a:buChar char="Ø"/>
            </a:pPr>
            <a:endParaRPr lang="de-DE" altLang="de-DE" sz="1600" b="1" smtClean="0"/>
          </a:p>
          <a:p>
            <a:pPr eaLnBrk="1" hangingPunct="1">
              <a:lnSpc>
                <a:spcPct val="80000"/>
              </a:lnSpc>
              <a:buFont typeface="Wingdings" panose="05000000000000000000" pitchFamily="2" charset="2"/>
              <a:buChar char="Ø"/>
            </a:pPr>
            <a:r>
              <a:rPr lang="de-DE" altLang="de-DE" sz="2000" b="1" smtClean="0"/>
              <a:t>Endet: Befehl:“Zum Abmarsch fertig!“</a:t>
            </a:r>
          </a:p>
          <a:p>
            <a:pPr eaLnBrk="1" hangingPunct="1">
              <a:lnSpc>
                <a:spcPct val="80000"/>
              </a:lnSpc>
              <a:buFont typeface="Wingdings" panose="05000000000000000000" pitchFamily="2" charset="2"/>
              <a:buChar char="Ø"/>
            </a:pPr>
            <a:endParaRPr lang="de-DE" altLang="de-DE" sz="1600" b="1" smtClean="0"/>
          </a:p>
          <a:p>
            <a:pPr eaLnBrk="1" hangingPunct="1">
              <a:lnSpc>
                <a:spcPct val="80000"/>
              </a:lnSpc>
            </a:pPr>
            <a:r>
              <a:rPr lang="de-DE" altLang="de-DE" sz="2000" b="1" smtClean="0"/>
              <a:t>	Dieser darf gegeben werden, </a:t>
            </a:r>
          </a:p>
          <a:p>
            <a:pPr eaLnBrk="1" hangingPunct="1">
              <a:lnSpc>
                <a:spcPct val="80000"/>
              </a:lnSpc>
            </a:pPr>
            <a:r>
              <a:rPr lang="de-DE" altLang="de-DE" sz="2000" b="1" smtClean="0"/>
              <a:t>	wenn die 200 Liter-Markierung </a:t>
            </a:r>
          </a:p>
          <a:p>
            <a:pPr eaLnBrk="1" hangingPunct="1">
              <a:lnSpc>
                <a:spcPct val="80000"/>
              </a:lnSpc>
            </a:pPr>
            <a:r>
              <a:rPr lang="de-DE" altLang="de-DE" sz="2000" b="1" smtClean="0"/>
              <a:t>	am Auffangbehälter erreicht wurde.</a:t>
            </a:r>
          </a:p>
        </p:txBody>
      </p:sp>
      <p:sp>
        <p:nvSpPr>
          <p:cNvPr id="31748"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 name="Pfeil nach rechts 11"/>
          <p:cNvSpPr/>
          <p:nvPr/>
        </p:nvSpPr>
        <p:spPr>
          <a:xfrm>
            <a:off x="7235825" y="5013325"/>
            <a:ext cx="401638" cy="28733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13" name="Rechteck 12"/>
          <p:cNvSpPr/>
          <p:nvPr/>
        </p:nvSpPr>
        <p:spPr>
          <a:xfrm>
            <a:off x="7667625" y="5661025"/>
            <a:ext cx="720725" cy="504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100</a:t>
            </a:r>
          </a:p>
        </p:txBody>
      </p:sp>
      <p:sp>
        <p:nvSpPr>
          <p:cNvPr id="15" name="Rechteck 14"/>
          <p:cNvSpPr/>
          <p:nvPr/>
        </p:nvSpPr>
        <p:spPr>
          <a:xfrm>
            <a:off x="7667625" y="5157788"/>
            <a:ext cx="720725" cy="503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200</a:t>
            </a:r>
          </a:p>
        </p:txBody>
      </p:sp>
      <p:sp>
        <p:nvSpPr>
          <p:cNvPr id="16" name="Rechteck 15"/>
          <p:cNvSpPr/>
          <p:nvPr/>
        </p:nvSpPr>
        <p:spPr>
          <a:xfrm>
            <a:off x="7667625" y="4652963"/>
            <a:ext cx="720725" cy="504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18" name="Ellipse 17"/>
          <p:cNvSpPr/>
          <p:nvPr/>
        </p:nvSpPr>
        <p:spPr>
          <a:xfrm>
            <a:off x="7885113" y="4797425"/>
            <a:ext cx="287337" cy="287338"/>
          </a:xfrm>
          <a:prstGeom prst="ellipse">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pic>
        <p:nvPicPr>
          <p:cNvPr id="11"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Grafik 13"/>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147">
                                            <p:txEl>
                                              <p:pRg st="4" end="4"/>
                                            </p:txEl>
                                          </p:spTgt>
                                        </p:tgtEl>
                                        <p:attrNameLst>
                                          <p:attrName>style.visibility</p:attrName>
                                        </p:attrNameLst>
                                      </p:cBhvr>
                                      <p:to>
                                        <p:strVal val="visible"/>
                                      </p:to>
                                    </p:set>
                                    <p:anim calcmode="lin" valueType="num">
                                      <p:cBhvr additive="base">
                                        <p:cTn id="7"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6147">
                                            <p:txEl>
                                              <p:pRg st="5" end="5"/>
                                            </p:txEl>
                                          </p:spTgt>
                                        </p:tgtEl>
                                        <p:attrNameLst>
                                          <p:attrName>style.visibility</p:attrName>
                                        </p:attrNameLst>
                                      </p:cBhvr>
                                      <p:to>
                                        <p:strVal val="visible"/>
                                      </p:to>
                                    </p:set>
                                    <p:animEffect transition="in" filter="blinds(horizontal)">
                                      <p:cBhvr>
                                        <p:cTn id="13" dur="500"/>
                                        <p:tgtEl>
                                          <p:spTgt spid="6147">
                                            <p:txEl>
                                              <p:pRg st="5" end="5"/>
                                            </p:txEl>
                                          </p:spTgt>
                                        </p:tgtEl>
                                      </p:cBhvr>
                                    </p:animEffect>
                                  </p:childTnLst>
                                </p:cTn>
                              </p:par>
                              <p:par>
                                <p:cTn id="14" presetID="3" presetClass="emph" presetSubtype="2" fill="hold" nodeType="withEffect">
                                  <p:stCondLst>
                                    <p:cond delay="0"/>
                                  </p:stCondLst>
                                  <p:childTnLst>
                                    <p:animClr clrSpc="rgb" dir="cw">
                                      <p:cBhvr override="childStyle">
                                        <p:cTn id="15" dur="2000" fill="hold"/>
                                        <p:tgtEl>
                                          <p:spTgt spid="6147">
                                            <p:txEl>
                                              <p:pRg st="5" end="5"/>
                                            </p:txEl>
                                          </p:spTgt>
                                        </p:tgtEl>
                                        <p:attrNameLst>
                                          <p:attrName>style.color</p:attrName>
                                        </p:attrNameLst>
                                      </p:cBhvr>
                                      <p:to>
                                        <a:schemeClr val="accent2"/>
                                      </p:to>
                                    </p:animClr>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6147">
                                            <p:txEl>
                                              <p:pRg st="7" end="7"/>
                                            </p:txEl>
                                          </p:spTgt>
                                        </p:tgtEl>
                                        <p:attrNameLst>
                                          <p:attrName>style.visibility</p:attrName>
                                        </p:attrNameLst>
                                      </p:cBhvr>
                                      <p:to>
                                        <p:strVal val="visible"/>
                                      </p:to>
                                    </p:set>
                                    <p:animEffect transition="in" filter="blinds(horizontal)">
                                      <p:cBhvr>
                                        <p:cTn id="20" dur="500"/>
                                        <p:tgtEl>
                                          <p:spTgt spid="6147">
                                            <p:txEl>
                                              <p:pRg st="7" end="7"/>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6147">
                                            <p:txEl>
                                              <p:pRg st="9" end="9"/>
                                            </p:txEl>
                                          </p:spTgt>
                                        </p:tgtEl>
                                        <p:attrNameLst>
                                          <p:attrName>style.visibility</p:attrName>
                                        </p:attrNameLst>
                                      </p:cBhvr>
                                      <p:to>
                                        <p:strVal val="visible"/>
                                      </p:to>
                                    </p:set>
                                    <p:animEffect transition="in" filter="blinds(horizontal)">
                                      <p:cBhvr>
                                        <p:cTn id="25" dur="500"/>
                                        <p:tgtEl>
                                          <p:spTgt spid="6147">
                                            <p:txEl>
                                              <p:pRg st="9" end="9"/>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6147">
                                            <p:txEl>
                                              <p:pRg st="11" end="11"/>
                                            </p:txEl>
                                          </p:spTgt>
                                        </p:tgtEl>
                                        <p:attrNameLst>
                                          <p:attrName>style.visibility</p:attrName>
                                        </p:attrNameLst>
                                      </p:cBhvr>
                                      <p:to>
                                        <p:strVal val="visible"/>
                                      </p:to>
                                    </p:set>
                                    <p:animEffect transition="in" filter="blinds(horizontal)">
                                      <p:cBhvr>
                                        <p:cTn id="30" dur="500"/>
                                        <p:tgtEl>
                                          <p:spTgt spid="6147">
                                            <p:txEl>
                                              <p:pRg st="11" end="11"/>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6147">
                                            <p:txEl>
                                              <p:pRg st="12" end="12"/>
                                            </p:txEl>
                                          </p:spTgt>
                                        </p:tgtEl>
                                        <p:attrNameLst>
                                          <p:attrName>style.visibility</p:attrName>
                                        </p:attrNameLst>
                                      </p:cBhvr>
                                      <p:to>
                                        <p:strVal val="visible"/>
                                      </p:to>
                                    </p:set>
                                    <p:animEffect transition="in" filter="blinds(horizontal)">
                                      <p:cBhvr>
                                        <p:cTn id="33" dur="500"/>
                                        <p:tgtEl>
                                          <p:spTgt spid="6147">
                                            <p:txEl>
                                              <p:pRg st="12" end="12"/>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6147">
                                            <p:txEl>
                                              <p:pRg st="13" end="13"/>
                                            </p:txEl>
                                          </p:spTgt>
                                        </p:tgtEl>
                                        <p:attrNameLst>
                                          <p:attrName>style.visibility</p:attrName>
                                        </p:attrNameLst>
                                      </p:cBhvr>
                                      <p:to>
                                        <p:strVal val="visible"/>
                                      </p:to>
                                    </p:set>
                                    <p:animEffect transition="in" filter="blinds(horizontal)">
                                      <p:cBhvr>
                                        <p:cTn id="36" dur="500"/>
                                        <p:tgtEl>
                                          <p:spTgt spid="6147">
                                            <p:txEl>
                                              <p:pRg st="13" end="13"/>
                                            </p:txEl>
                                          </p:spTgt>
                                        </p:tgtEl>
                                      </p:cBhvr>
                                    </p:animEffect>
                                  </p:childTnLst>
                                </p:cTn>
                              </p:par>
                              <p:par>
                                <p:cTn id="37" presetID="8" presetClass="emph" presetSubtype="0" fill="hold" nodeType="withEffect">
                                  <p:stCondLst>
                                    <p:cond delay="0"/>
                                  </p:stCondLst>
                                  <p:childTnLst>
                                    <p:animRot by="21600000">
                                      <p:cBhvr>
                                        <p:cTn id="38" dur="2000" fill="hold"/>
                                        <p:tgtEl>
                                          <p:spTgt spid="6147">
                                            <p:txEl>
                                              <p:pRg st="11" end="11"/>
                                            </p:txEl>
                                          </p:spTgt>
                                        </p:tgtEl>
                                        <p:attrNameLst>
                                          <p:attrName>r</p:attrName>
                                        </p:attrNameLst>
                                      </p:cBhvr>
                                    </p:animRot>
                                  </p:childTnLst>
                                </p:cTn>
                              </p:par>
                              <p:par>
                                <p:cTn id="39" presetID="8" presetClass="emph" presetSubtype="0" fill="hold" nodeType="withEffect">
                                  <p:stCondLst>
                                    <p:cond delay="0"/>
                                  </p:stCondLst>
                                  <p:childTnLst>
                                    <p:animRot by="21600000">
                                      <p:cBhvr>
                                        <p:cTn id="40" dur="2000" fill="hold"/>
                                        <p:tgtEl>
                                          <p:spTgt spid="6147">
                                            <p:txEl>
                                              <p:pRg st="12" end="12"/>
                                            </p:txEl>
                                          </p:spTgt>
                                        </p:tgtEl>
                                        <p:attrNameLst>
                                          <p:attrName>r</p:attrName>
                                        </p:attrNameLst>
                                      </p:cBhvr>
                                    </p:animRot>
                                  </p:childTnLst>
                                </p:cTn>
                              </p:par>
                              <p:par>
                                <p:cTn id="41" presetID="8" presetClass="emph" presetSubtype="0" fill="hold" nodeType="withEffect">
                                  <p:stCondLst>
                                    <p:cond delay="0"/>
                                  </p:stCondLst>
                                  <p:childTnLst>
                                    <p:animRot by="21600000">
                                      <p:cBhvr>
                                        <p:cTn id="42" dur="2000" fill="hold"/>
                                        <p:tgtEl>
                                          <p:spTgt spid="6147">
                                            <p:txEl>
                                              <p:pRg st="13" end="13"/>
                                            </p:txEl>
                                          </p:spTgt>
                                        </p:tgtEl>
                                        <p:attrNameLst>
                                          <p:attrName>r</p:attrName>
                                        </p:attrNameLst>
                                      </p:cBhvr>
                                    </p:animRot>
                                  </p:childTnLst>
                                </p:cTn>
                              </p:par>
                              <p:par>
                                <p:cTn id="43" presetID="3" presetClass="entr" presetSubtype="1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blinds(horizontal)">
                                      <p:cBhvr>
                                        <p:cTn id="45" dur="500"/>
                                        <p:tgtEl>
                                          <p:spTgt spid="13"/>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blinds(horizontal)">
                                      <p:cBhvr>
                                        <p:cTn id="48" dur="500"/>
                                        <p:tgtEl>
                                          <p:spTgt spid="15"/>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blinds(horizontal)">
                                      <p:cBhvr>
                                        <p:cTn id="51" dur="500"/>
                                        <p:tgtEl>
                                          <p:spTgt spid="16"/>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blinds(horizontal)">
                                      <p:cBhvr>
                                        <p:cTn id="54" dur="500"/>
                                        <p:tgtEl>
                                          <p:spTgt spid="18"/>
                                        </p:tgtEl>
                                      </p:cBhvr>
                                    </p:animEffect>
                                  </p:childTnLst>
                                </p:cTn>
                              </p:par>
                              <p:par>
                                <p:cTn id="55" presetID="2" presetClass="entr" presetSubtype="4"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P spid="16" grpId="0" animBg="1"/>
      <p:bldP spid="18"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7171" name="Rectangle 3"/>
          <p:cNvSpPr>
            <a:spLocks noGrp="1" noChangeArrowheads="1"/>
          </p:cNvSpPr>
          <p:nvPr>
            <p:ph type="subTitle" idx="1"/>
          </p:nvPr>
        </p:nvSpPr>
        <p:spPr>
          <a:xfrm>
            <a:off x="684213" y="2060575"/>
            <a:ext cx="7775575" cy="4105275"/>
          </a:xfrm>
        </p:spPr>
        <p:txBody>
          <a:bodyPr/>
          <a:lstStyle/>
          <a:p>
            <a:pPr eaLnBrk="1" hangingPunct="1">
              <a:lnSpc>
                <a:spcPct val="80000"/>
              </a:lnSpc>
            </a:pPr>
            <a:r>
              <a:rPr lang="de-DE" altLang="de-DE" sz="3200" b="1" smtClean="0"/>
              <a:t>Modul “Löschangriff“</a:t>
            </a:r>
          </a:p>
          <a:p>
            <a:pPr eaLnBrk="1" hangingPunct="1">
              <a:lnSpc>
                <a:spcPct val="80000"/>
              </a:lnSpc>
            </a:pPr>
            <a:endParaRPr lang="de-DE" altLang="de-DE" sz="1600" b="1" smtClean="0"/>
          </a:p>
          <a:p>
            <a:pPr eaLnBrk="1" hangingPunct="1">
              <a:lnSpc>
                <a:spcPct val="80000"/>
              </a:lnSpc>
            </a:pPr>
            <a:r>
              <a:rPr lang="de-DE" altLang="de-DE" sz="2000" b="1" smtClean="0"/>
              <a:t>Rahmenbedingungen:</a:t>
            </a:r>
          </a:p>
          <a:p>
            <a:pPr eaLnBrk="1" hangingPunct="1">
              <a:lnSpc>
                <a:spcPct val="80000"/>
              </a:lnSpc>
            </a:pPr>
            <a:endParaRPr lang="de-DE" altLang="de-DE" sz="2000" b="1" smtClean="0"/>
          </a:p>
          <a:p>
            <a:pPr eaLnBrk="1" hangingPunct="1">
              <a:lnSpc>
                <a:spcPct val="80000"/>
              </a:lnSpc>
              <a:buFont typeface="Wingdings" panose="05000000000000000000" pitchFamily="2" charset="2"/>
              <a:buChar char="Ø"/>
            </a:pPr>
            <a:r>
              <a:rPr lang="de-DE" altLang="de-DE" sz="2000" b="1" smtClean="0"/>
              <a:t>Zwischen dem Beginn und dem Ende erfolgt ein 	Schlauchwechsel</a:t>
            </a:r>
          </a:p>
          <a:p>
            <a:pPr eaLnBrk="1" hangingPunct="1">
              <a:lnSpc>
                <a:spcPct val="80000"/>
              </a:lnSpc>
              <a:buFont typeface="Wingdings" panose="05000000000000000000" pitchFamily="2" charset="2"/>
              <a:buChar char="Ø"/>
            </a:pPr>
            <a:endParaRPr lang="de-DE" altLang="de-DE" sz="2000" b="1" smtClean="0"/>
          </a:p>
          <a:p>
            <a:pPr eaLnBrk="1" hangingPunct="1">
              <a:lnSpc>
                <a:spcPct val="80000"/>
              </a:lnSpc>
              <a:buFont typeface="Wingdings" panose="05000000000000000000" pitchFamily="2" charset="2"/>
              <a:buChar char="Ø"/>
            </a:pPr>
            <a:r>
              <a:rPr lang="de-DE" altLang="de-DE" sz="2000" b="1" smtClean="0"/>
              <a:t>Wann muss der Befehl dazu erfolgen?</a:t>
            </a:r>
          </a:p>
          <a:p>
            <a:pPr eaLnBrk="1" hangingPunct="1">
              <a:lnSpc>
                <a:spcPct val="80000"/>
              </a:lnSpc>
              <a:buFont typeface="Wingdings" panose="05000000000000000000" pitchFamily="2" charset="2"/>
              <a:buChar char="Ø"/>
            </a:pPr>
            <a:endParaRPr lang="de-DE" altLang="de-DE" sz="2000" b="1" smtClean="0"/>
          </a:p>
          <a:p>
            <a:pPr eaLnBrk="1" hangingPunct="1">
              <a:lnSpc>
                <a:spcPct val="80000"/>
              </a:lnSpc>
              <a:buFont typeface="Wingdings" panose="05000000000000000000" pitchFamily="2" charset="2"/>
              <a:buChar char="Ø"/>
            </a:pPr>
            <a:r>
              <a:rPr lang="de-DE" altLang="de-DE" sz="2000" b="1" smtClean="0"/>
              <a:t>Wenn die 100 Liter-Markierung erreicht ist, </a:t>
            </a:r>
          </a:p>
          <a:p>
            <a:pPr lvl="1" eaLnBrk="1" hangingPunct="1">
              <a:lnSpc>
                <a:spcPct val="80000"/>
              </a:lnSpc>
              <a:buFont typeface="Wingdings" panose="05000000000000000000" pitchFamily="2" charset="2"/>
              <a:buNone/>
            </a:pPr>
            <a:r>
              <a:rPr lang="de-DE" altLang="de-DE" sz="1800" b="1" smtClean="0"/>
              <a:t>	muss der Befehl zum Schlauchwechsel </a:t>
            </a:r>
          </a:p>
          <a:p>
            <a:pPr lvl="1" eaLnBrk="1" hangingPunct="1">
              <a:lnSpc>
                <a:spcPct val="80000"/>
              </a:lnSpc>
              <a:buFont typeface="Wingdings" panose="05000000000000000000" pitchFamily="2" charset="2"/>
              <a:buNone/>
            </a:pPr>
            <a:r>
              <a:rPr lang="de-DE" altLang="de-DE" sz="1800" b="1" smtClean="0"/>
              <a:t>	gegeben werden!</a:t>
            </a:r>
          </a:p>
        </p:txBody>
      </p:sp>
      <p:sp>
        <p:nvSpPr>
          <p:cNvPr id="32772" name="Line 4"/>
          <p:cNvSpPr>
            <a:spLocks noChangeShapeType="1"/>
          </p:cNvSpPr>
          <p:nvPr/>
        </p:nvSpPr>
        <p:spPr bwMode="auto">
          <a:xfrm flipV="1">
            <a:off x="684213" y="6092825"/>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 name="Pfeil nach rechts 9"/>
          <p:cNvSpPr/>
          <p:nvPr/>
        </p:nvSpPr>
        <p:spPr>
          <a:xfrm>
            <a:off x="7235825" y="5445125"/>
            <a:ext cx="403225" cy="28892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12" name="Rechteck 11"/>
          <p:cNvSpPr/>
          <p:nvPr/>
        </p:nvSpPr>
        <p:spPr>
          <a:xfrm>
            <a:off x="7740650" y="5589588"/>
            <a:ext cx="792163" cy="503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100</a:t>
            </a:r>
          </a:p>
        </p:txBody>
      </p:sp>
      <p:sp>
        <p:nvSpPr>
          <p:cNvPr id="13" name="Rechteck 12"/>
          <p:cNvSpPr/>
          <p:nvPr/>
        </p:nvSpPr>
        <p:spPr>
          <a:xfrm>
            <a:off x="7740650" y="5084763"/>
            <a:ext cx="792163" cy="504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200</a:t>
            </a:r>
          </a:p>
        </p:txBody>
      </p:sp>
      <p:sp>
        <p:nvSpPr>
          <p:cNvPr id="14" name="Rechteck 13"/>
          <p:cNvSpPr/>
          <p:nvPr/>
        </p:nvSpPr>
        <p:spPr>
          <a:xfrm>
            <a:off x="7740650" y="4652963"/>
            <a:ext cx="792163"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15" name="Ellipse 14"/>
          <p:cNvSpPr/>
          <p:nvPr/>
        </p:nvSpPr>
        <p:spPr>
          <a:xfrm>
            <a:off x="7956550" y="4724400"/>
            <a:ext cx="338138" cy="339725"/>
          </a:xfrm>
          <a:prstGeom prst="ellipse">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pic>
        <p:nvPicPr>
          <p:cNvPr id="11"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Grafik 15"/>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171">
                                            <p:txEl>
                                              <p:pRg st="4" end="4"/>
                                            </p:txEl>
                                          </p:spTgt>
                                        </p:tgtEl>
                                        <p:attrNameLst>
                                          <p:attrName>style.visibility</p:attrName>
                                        </p:attrNameLst>
                                      </p:cBhvr>
                                      <p:to>
                                        <p:strVal val="visible"/>
                                      </p:to>
                                    </p:set>
                                    <p:animEffect transition="in" filter="blinds(horizontal)">
                                      <p:cBhvr>
                                        <p:cTn id="7" dur="500"/>
                                        <p:tgtEl>
                                          <p:spTgt spid="7171">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7171">
                                            <p:txEl>
                                              <p:pRg st="6" end="6"/>
                                            </p:txEl>
                                          </p:spTgt>
                                        </p:tgtEl>
                                        <p:attrNameLst>
                                          <p:attrName>style.visibility</p:attrName>
                                        </p:attrNameLst>
                                      </p:cBhvr>
                                      <p:to>
                                        <p:strVal val="visible"/>
                                      </p:to>
                                    </p:set>
                                    <p:anim calcmode="lin" valueType="num">
                                      <p:cBhvr additive="base">
                                        <p:cTn id="12" dur="500" fill="hold"/>
                                        <p:tgtEl>
                                          <p:spTgt spid="7171">
                                            <p:txEl>
                                              <p:pRg st="6" end="6"/>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7171">
                                            <p:txEl>
                                              <p:pRg st="6" end="6"/>
                                            </p:txEl>
                                          </p:spTgt>
                                        </p:tgtEl>
                                        <p:attrNameLst>
                                          <p:attrName>ppt_y</p:attrName>
                                        </p:attrNameLst>
                                      </p:cBhvr>
                                      <p:tavLst>
                                        <p:tav tm="0">
                                          <p:val>
                                            <p:strVal val="#ppt_y"/>
                                          </p:val>
                                        </p:tav>
                                        <p:tav tm="100000">
                                          <p:val>
                                            <p:strVal val="#ppt_y"/>
                                          </p:val>
                                        </p:tav>
                                      </p:tavLst>
                                    </p:anim>
                                  </p:childTnLst>
                                </p:cTn>
                              </p:par>
                              <p:par>
                                <p:cTn id="14" presetID="3" presetClass="emph" presetSubtype="2" fill="hold" nodeType="withEffect">
                                  <p:stCondLst>
                                    <p:cond delay="0"/>
                                  </p:stCondLst>
                                  <p:childTnLst>
                                    <p:animClr clrSpc="rgb" dir="cw">
                                      <p:cBhvr override="childStyle">
                                        <p:cTn id="15" dur="2000" fill="hold"/>
                                        <p:tgtEl>
                                          <p:spTgt spid="7171">
                                            <p:txEl>
                                              <p:pRg st="6" end="6"/>
                                            </p:txEl>
                                          </p:spTgt>
                                        </p:tgtEl>
                                        <p:attrNameLst>
                                          <p:attrName>style.color</p:attrName>
                                        </p:attrNameLst>
                                      </p:cBhvr>
                                      <p:to>
                                        <a:schemeClr val="accent2"/>
                                      </p:to>
                                    </p:animClr>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7171">
                                            <p:txEl>
                                              <p:pRg st="8" end="8"/>
                                            </p:txEl>
                                          </p:spTgt>
                                        </p:tgtEl>
                                        <p:attrNameLst>
                                          <p:attrName>style.visibility</p:attrName>
                                        </p:attrNameLst>
                                      </p:cBhvr>
                                      <p:to>
                                        <p:strVal val="visible"/>
                                      </p:to>
                                    </p:set>
                                    <p:animEffect transition="in" filter="blinds(horizontal)">
                                      <p:cBhvr>
                                        <p:cTn id="20" dur="500"/>
                                        <p:tgtEl>
                                          <p:spTgt spid="7171">
                                            <p:txEl>
                                              <p:pRg st="8" end="8"/>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7171">
                                            <p:txEl>
                                              <p:pRg st="9" end="9"/>
                                            </p:txEl>
                                          </p:spTgt>
                                        </p:tgtEl>
                                        <p:attrNameLst>
                                          <p:attrName>style.visibility</p:attrName>
                                        </p:attrNameLst>
                                      </p:cBhvr>
                                      <p:to>
                                        <p:strVal val="visible"/>
                                      </p:to>
                                    </p:set>
                                    <p:animEffect transition="in" filter="blinds(horizontal)">
                                      <p:cBhvr>
                                        <p:cTn id="23" dur="500"/>
                                        <p:tgtEl>
                                          <p:spTgt spid="7171">
                                            <p:txEl>
                                              <p:pRg st="9" end="9"/>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7171">
                                            <p:txEl>
                                              <p:pRg st="10" end="10"/>
                                            </p:txEl>
                                          </p:spTgt>
                                        </p:tgtEl>
                                        <p:attrNameLst>
                                          <p:attrName>style.visibility</p:attrName>
                                        </p:attrNameLst>
                                      </p:cBhvr>
                                      <p:to>
                                        <p:strVal val="visible"/>
                                      </p:to>
                                    </p:set>
                                    <p:animEffect transition="in" filter="blinds(horizontal)">
                                      <p:cBhvr>
                                        <p:cTn id="26" dur="500"/>
                                        <p:tgtEl>
                                          <p:spTgt spid="7171">
                                            <p:txEl>
                                              <p:pRg st="10" end="10"/>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linds(horizontal)">
                                      <p:cBhvr>
                                        <p:cTn id="29" dur="500"/>
                                        <p:tgtEl>
                                          <p:spTgt spid="12"/>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blinds(horizontal)">
                                      <p:cBhvr>
                                        <p:cTn id="35" dur="500"/>
                                        <p:tgtEl>
                                          <p:spTgt spid="14"/>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blinds(horizontal)">
                                      <p:cBhvr>
                                        <p:cTn id="38" dur="500"/>
                                        <p:tgtEl>
                                          <p:spTgt spid="15"/>
                                        </p:tgtEl>
                                      </p:cBhvr>
                                    </p:animEffect>
                                  </p:childTnLst>
                                </p:cTn>
                              </p:par>
                              <p:par>
                                <p:cTn id="39" presetID="2" presetClass="entr" presetSubtype="4"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3075" name="Rectangle 3"/>
          <p:cNvSpPr>
            <a:spLocks noGrp="1" noChangeArrowheads="1"/>
          </p:cNvSpPr>
          <p:nvPr>
            <p:ph type="subTitle" idx="1"/>
          </p:nvPr>
        </p:nvSpPr>
        <p:spPr>
          <a:xfrm>
            <a:off x="617538" y="2133600"/>
            <a:ext cx="7775575" cy="3887788"/>
          </a:xfrm>
        </p:spPr>
        <p:txBody>
          <a:bodyPr/>
          <a:lstStyle/>
          <a:p>
            <a:pPr algn="ctr" eaLnBrk="1" hangingPunct="1">
              <a:lnSpc>
                <a:spcPct val="80000"/>
              </a:lnSpc>
            </a:pPr>
            <a:endParaRPr lang="de-DE" altLang="de-DE" sz="1500" b="1" smtClean="0"/>
          </a:p>
          <a:p>
            <a:r>
              <a:rPr lang="de-DE" altLang="de-DE" sz="1400" b="1" u="sng" smtClean="0"/>
              <a:t>1. Zielsetzung</a:t>
            </a:r>
          </a:p>
          <a:p>
            <a:r>
              <a:rPr lang="de-DE" altLang="de-DE" sz="1400" smtClean="0"/>
              <a:t> </a:t>
            </a:r>
          </a:p>
          <a:p>
            <a:r>
              <a:rPr lang="de-DE" altLang="de-DE" sz="1400" smtClean="0"/>
              <a:t>Feuerwehrdienstvorschrift 1 „Grundtätigkeiten – Lösch- und Hilfeleistungseinsatz“</a:t>
            </a:r>
          </a:p>
          <a:p>
            <a:r>
              <a:rPr lang="de-DE" altLang="de-DE" sz="1400" smtClean="0"/>
              <a:t>Feuerwehrdienstvorschrift 3 „Einheiten im Lösch- und Hilfeleistungseinsatz“ </a:t>
            </a:r>
          </a:p>
          <a:p>
            <a:r>
              <a:rPr lang="de-DE" altLang="de-DE" sz="1400" smtClean="0"/>
              <a:t>Und diese entsprechend anzuwenden.</a:t>
            </a:r>
          </a:p>
          <a:p>
            <a:endParaRPr lang="de-DE" altLang="de-DE" sz="1400" smtClean="0"/>
          </a:p>
          <a:p>
            <a:r>
              <a:rPr lang="de-DE" altLang="de-DE" sz="1400" smtClean="0"/>
              <a:t>Die allgemeine Ausbildung und die Durchführung von Einsatzübungen unter Annahme realer Gegebenheiten muss in allen Feuerwehren vorrangig betrieben werden.  </a:t>
            </a:r>
          </a:p>
          <a:p>
            <a:r>
              <a:rPr lang="de-DE" altLang="de-DE" sz="1400" smtClean="0"/>
              <a:t> </a:t>
            </a:r>
          </a:p>
          <a:p>
            <a:r>
              <a:rPr lang="de-DE" altLang="de-DE" sz="1400" smtClean="0"/>
              <a:t>Diese Bestimmungen unverändert für alle Vorentscheidungsvergleiche zu übernehmen.</a:t>
            </a:r>
          </a:p>
          <a:p>
            <a:r>
              <a:rPr lang="de-DE" altLang="de-DE" sz="1400" smtClean="0"/>
              <a:t> </a:t>
            </a:r>
          </a:p>
          <a:p>
            <a:r>
              <a:rPr lang="de-DE" altLang="de-DE" sz="1400" smtClean="0"/>
              <a:t>Einheiten, die am Regional- und Landesentscheid teilnehmen, müssen sich bei Vorentscheiden nach diesen Bestimmungen qualifiziert haben.</a:t>
            </a:r>
          </a:p>
          <a:p>
            <a:pPr eaLnBrk="1" hangingPunct="1">
              <a:lnSpc>
                <a:spcPct val="80000"/>
              </a:lnSpc>
            </a:pPr>
            <a:endParaRPr lang="de-DE" altLang="de-DE" sz="1400" b="1" smtClean="0"/>
          </a:p>
        </p:txBody>
      </p:sp>
      <p:sp>
        <p:nvSpPr>
          <p:cNvPr id="7172"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9219" name="Rectangle 3"/>
          <p:cNvSpPr>
            <a:spLocks noGrp="1" noChangeArrowheads="1"/>
          </p:cNvSpPr>
          <p:nvPr>
            <p:ph type="subTitle" idx="1"/>
          </p:nvPr>
        </p:nvSpPr>
        <p:spPr>
          <a:xfrm>
            <a:off x="684213" y="2060575"/>
            <a:ext cx="7775575" cy="4105275"/>
          </a:xfrm>
        </p:spPr>
        <p:txBody>
          <a:bodyPr/>
          <a:lstStyle/>
          <a:p>
            <a:pPr eaLnBrk="1" hangingPunct="1">
              <a:lnSpc>
                <a:spcPct val="80000"/>
              </a:lnSpc>
            </a:pPr>
            <a:r>
              <a:rPr lang="de-DE" altLang="de-DE" sz="3200" b="1" dirty="0" smtClean="0"/>
              <a:t>Modul “Löschangriff“</a:t>
            </a:r>
          </a:p>
          <a:p>
            <a:pPr eaLnBrk="1" hangingPunct="1">
              <a:lnSpc>
                <a:spcPct val="80000"/>
              </a:lnSpc>
            </a:pPr>
            <a:endParaRPr lang="de-DE" altLang="de-DE" sz="1600" b="1" dirty="0" smtClean="0"/>
          </a:p>
          <a:p>
            <a:pPr eaLnBrk="1" hangingPunct="1">
              <a:lnSpc>
                <a:spcPct val="80000"/>
              </a:lnSpc>
            </a:pPr>
            <a:r>
              <a:rPr lang="de-DE" altLang="de-DE" sz="2000" b="1" dirty="0" err="1" smtClean="0"/>
              <a:t>Zeittakt“Schlauchwechsel</a:t>
            </a:r>
            <a:r>
              <a:rPr lang="de-DE" altLang="de-DE" sz="2000" b="1" dirty="0" smtClean="0"/>
              <a:t>“</a:t>
            </a:r>
          </a:p>
          <a:p>
            <a:pPr eaLnBrk="1" hangingPunct="1">
              <a:lnSpc>
                <a:spcPct val="80000"/>
              </a:lnSpc>
            </a:pPr>
            <a:endParaRPr lang="de-DE" altLang="de-DE" sz="2000" b="1" dirty="0" smtClean="0"/>
          </a:p>
          <a:p>
            <a:pPr eaLnBrk="1" hangingPunct="1">
              <a:lnSpc>
                <a:spcPct val="80000"/>
              </a:lnSpc>
            </a:pPr>
            <a:r>
              <a:rPr lang="de-DE" altLang="de-DE" sz="2000" b="1" dirty="0" smtClean="0"/>
              <a:t>Beginn:</a:t>
            </a:r>
          </a:p>
          <a:p>
            <a:pPr eaLnBrk="1" hangingPunct="1">
              <a:lnSpc>
                <a:spcPct val="80000"/>
              </a:lnSpc>
            </a:pPr>
            <a:r>
              <a:rPr lang="de-DE" altLang="de-DE" sz="2000" b="1" dirty="0" smtClean="0"/>
              <a:t>Mit Entnahme des B-Schlauches aus dem Fahrzeug</a:t>
            </a:r>
          </a:p>
          <a:p>
            <a:pPr eaLnBrk="1" hangingPunct="1">
              <a:lnSpc>
                <a:spcPct val="80000"/>
              </a:lnSpc>
            </a:pPr>
            <a:endParaRPr lang="de-DE" altLang="de-DE" sz="2000" b="1" dirty="0" smtClean="0"/>
          </a:p>
          <a:p>
            <a:pPr eaLnBrk="1" hangingPunct="1">
              <a:lnSpc>
                <a:spcPct val="80000"/>
              </a:lnSpc>
            </a:pPr>
            <a:endParaRPr lang="de-DE" altLang="de-DE" sz="2000" b="1" dirty="0" smtClean="0"/>
          </a:p>
          <a:p>
            <a:pPr eaLnBrk="1" hangingPunct="1">
              <a:lnSpc>
                <a:spcPct val="80000"/>
              </a:lnSpc>
            </a:pPr>
            <a:r>
              <a:rPr lang="de-DE" altLang="de-DE" sz="2000" b="1" dirty="0" smtClean="0"/>
              <a:t>Ende:</a:t>
            </a:r>
          </a:p>
          <a:p>
            <a:pPr eaLnBrk="1" hangingPunct="1">
              <a:lnSpc>
                <a:spcPct val="80000"/>
              </a:lnSpc>
            </a:pPr>
            <a:r>
              <a:rPr lang="de-DE" altLang="de-DE" sz="2000" b="1" dirty="0" smtClean="0"/>
              <a:t>„Wasser-Marsch!“-Befehl am Verteiler</a:t>
            </a:r>
          </a:p>
        </p:txBody>
      </p:sp>
      <p:sp>
        <p:nvSpPr>
          <p:cNvPr id="33796"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33798" name="Picture 7" descr="Bildergebnis für Bilder Stoppuhre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788" y="1628775"/>
            <a:ext cx="1951037"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11" descr="Bildergebnis für Bilder Feuerwehrfahrzeug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3663" y="4076700"/>
            <a:ext cx="205105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9" name="Picture 13" descr="Bildergebnis für Bilder feuerwehrverteiler">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27313" y="5229225"/>
            <a:ext cx="93027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Pfeil nach unten 9"/>
          <p:cNvSpPr/>
          <p:nvPr/>
        </p:nvSpPr>
        <p:spPr>
          <a:xfrm>
            <a:off x="900113" y="3933825"/>
            <a:ext cx="484187" cy="61753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pic>
        <p:nvPicPr>
          <p:cNvPr id="11" name="Picture 10" descr="LFV_4C"/>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Grafik 11"/>
          <p:cNvPicPr>
            <a:picLocks noChangeAspect="1"/>
          </p:cNvPicPr>
          <p:nvPr/>
        </p:nvPicPr>
        <p:blipFill>
          <a:blip r:embed="rId9"/>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9219">
                                            <p:txEl>
                                              <p:pRg st="4" end="4"/>
                                            </p:txEl>
                                          </p:spTgt>
                                        </p:tgtEl>
                                        <p:attrNameLst>
                                          <p:attrName>style.visibility</p:attrName>
                                        </p:attrNameLst>
                                      </p:cBhvr>
                                      <p:to>
                                        <p:strVal val="visible"/>
                                      </p:to>
                                    </p:set>
                                    <p:anim calcmode="lin" valueType="num">
                                      <p:cBhvr additive="base">
                                        <p:cTn id="7"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9219">
                                            <p:txEl>
                                              <p:pRg st="5" end="5"/>
                                            </p:txEl>
                                          </p:spTgt>
                                        </p:tgtEl>
                                        <p:attrNameLst>
                                          <p:attrName>style.visibility</p:attrName>
                                        </p:attrNameLst>
                                      </p:cBhvr>
                                      <p:to>
                                        <p:strVal val="visible"/>
                                      </p:to>
                                    </p:set>
                                    <p:animEffect transition="in" filter="diamond(in)">
                                      <p:cBhvr>
                                        <p:cTn id="13" dur="1000"/>
                                        <p:tgtEl>
                                          <p:spTgt spid="9219">
                                            <p:txEl>
                                              <p:pRg st="5" end="5"/>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9227"/>
                                        </p:tgtEl>
                                        <p:attrNameLst>
                                          <p:attrName>style.visibility</p:attrName>
                                        </p:attrNameLst>
                                      </p:cBhvr>
                                      <p:to>
                                        <p:strVal val="visible"/>
                                      </p:to>
                                    </p:set>
                                    <p:animEffect transition="in" filter="blinds(horizontal)">
                                      <p:cBhvr>
                                        <p:cTn id="18" dur="500"/>
                                        <p:tgtEl>
                                          <p:spTgt spid="9227"/>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linds(horizontal)">
                                      <p:cBhvr>
                                        <p:cTn id="21" dur="500"/>
                                        <p:tgtEl>
                                          <p:spTgt spid="1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nodeType="clickEffect">
                                  <p:stCondLst>
                                    <p:cond delay="0"/>
                                  </p:stCondLst>
                                  <p:childTnLst>
                                    <p:set>
                                      <p:cBhvr>
                                        <p:cTn id="25" dur="1" fill="hold">
                                          <p:stCondLst>
                                            <p:cond delay="0"/>
                                          </p:stCondLst>
                                        </p:cTn>
                                        <p:tgtEl>
                                          <p:spTgt spid="9219">
                                            <p:txEl>
                                              <p:pRg st="8" end="8"/>
                                            </p:txEl>
                                          </p:spTgt>
                                        </p:tgtEl>
                                        <p:attrNameLst>
                                          <p:attrName>style.visibility</p:attrName>
                                        </p:attrNameLst>
                                      </p:cBhvr>
                                      <p:to>
                                        <p:strVal val="visible"/>
                                      </p:to>
                                    </p:set>
                                    <p:anim calcmode="lin" valueType="num">
                                      <p:cBhvr additive="base">
                                        <p:cTn id="26" dur="500" fill="hold"/>
                                        <p:tgtEl>
                                          <p:spTgt spid="9219">
                                            <p:txEl>
                                              <p:pRg st="8" end="8"/>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92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9219">
                                            <p:txEl>
                                              <p:pRg st="9" end="9"/>
                                            </p:txEl>
                                          </p:spTgt>
                                        </p:tgtEl>
                                        <p:attrNameLst>
                                          <p:attrName>style.visibility</p:attrName>
                                        </p:attrNameLst>
                                      </p:cBhvr>
                                      <p:to>
                                        <p:strVal val="visible"/>
                                      </p:to>
                                    </p:set>
                                    <p:animEffect transition="in" filter="blinds(horizontal)">
                                      <p:cBhvr>
                                        <p:cTn id="32" dur="500"/>
                                        <p:tgtEl>
                                          <p:spTgt spid="9219">
                                            <p:txEl>
                                              <p:pRg st="9" end="9"/>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9229"/>
                                        </p:tgtEl>
                                        <p:attrNameLst>
                                          <p:attrName>style.visibility</p:attrName>
                                        </p:attrNameLst>
                                      </p:cBhvr>
                                      <p:to>
                                        <p:strVal val="visible"/>
                                      </p:to>
                                    </p:set>
                                    <p:animEffect transition="in" filter="blinds(horizontal)">
                                      <p:cBhvr>
                                        <p:cTn id="35" dur="500"/>
                                        <p:tgtEl>
                                          <p:spTgt spid="9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9219" name="Rectangle 3"/>
          <p:cNvSpPr>
            <a:spLocks noGrp="1" noChangeArrowheads="1"/>
          </p:cNvSpPr>
          <p:nvPr>
            <p:ph type="subTitle" idx="1"/>
          </p:nvPr>
        </p:nvSpPr>
        <p:spPr>
          <a:xfrm>
            <a:off x="684213" y="2060575"/>
            <a:ext cx="7775575" cy="4105275"/>
          </a:xfrm>
        </p:spPr>
        <p:txBody>
          <a:bodyPr/>
          <a:lstStyle/>
          <a:p>
            <a:pPr eaLnBrk="1" hangingPunct="1">
              <a:lnSpc>
                <a:spcPct val="80000"/>
              </a:lnSpc>
              <a:defRPr/>
            </a:pPr>
            <a:r>
              <a:rPr lang="de-DE" altLang="de-DE" sz="3200" b="1" dirty="0" smtClean="0"/>
              <a:t>Modul “Löschangriff“</a:t>
            </a:r>
          </a:p>
          <a:p>
            <a:pPr eaLnBrk="1" hangingPunct="1">
              <a:lnSpc>
                <a:spcPct val="80000"/>
              </a:lnSpc>
              <a:defRPr/>
            </a:pPr>
            <a:endParaRPr lang="de-DE" altLang="de-DE" sz="1600" b="1" dirty="0" smtClean="0"/>
          </a:p>
          <a:p>
            <a:pPr eaLnBrk="1" hangingPunct="1">
              <a:lnSpc>
                <a:spcPct val="80000"/>
              </a:lnSpc>
              <a:defRPr/>
            </a:pPr>
            <a:r>
              <a:rPr lang="de-DE" altLang="de-DE" sz="2000" b="1" dirty="0" smtClean="0"/>
              <a:t>Auszuführende Tätigkeiten:</a:t>
            </a:r>
          </a:p>
          <a:p>
            <a:pPr eaLnBrk="1" hangingPunct="1">
              <a:lnSpc>
                <a:spcPct val="80000"/>
              </a:lnSpc>
              <a:defRPr/>
            </a:pPr>
            <a:endParaRPr lang="de-DE" altLang="de-DE" sz="1050" b="1" dirty="0" smtClean="0"/>
          </a:p>
          <a:p>
            <a:pPr eaLnBrk="1" hangingPunct="1">
              <a:lnSpc>
                <a:spcPct val="80000"/>
              </a:lnSpc>
              <a:buFont typeface="Wingdings" panose="05000000000000000000" pitchFamily="2" charset="2"/>
              <a:buChar char="Ø"/>
              <a:defRPr/>
            </a:pPr>
            <a:r>
              <a:rPr lang="de-DE" altLang="de-DE" sz="2000" b="1" dirty="0" smtClean="0"/>
              <a:t> Der/Die Einheitsführer/in erhält außerhalb </a:t>
            </a:r>
          </a:p>
          <a:p>
            <a:pPr eaLnBrk="1" hangingPunct="1">
              <a:lnSpc>
                <a:spcPct val="80000"/>
              </a:lnSpc>
              <a:defRPr/>
            </a:pPr>
            <a:r>
              <a:rPr lang="de-DE" altLang="de-DE" sz="2000" b="1" dirty="0" smtClean="0"/>
              <a:t>	den Auftrag</a:t>
            </a:r>
          </a:p>
          <a:p>
            <a:pPr eaLnBrk="1" hangingPunct="1">
              <a:lnSpc>
                <a:spcPct val="80000"/>
              </a:lnSpc>
              <a:buFont typeface="Wingdings" panose="05000000000000000000" pitchFamily="2" charset="2"/>
              <a:buChar char="Ø"/>
              <a:defRPr/>
            </a:pPr>
            <a:r>
              <a:rPr lang="de-DE" altLang="de-DE" sz="2000" b="1" dirty="0" smtClean="0"/>
              <a:t> Die Einheit fährt in die Fahrzeugaufstellfläche ein</a:t>
            </a:r>
          </a:p>
          <a:p>
            <a:pPr eaLnBrk="1" hangingPunct="1">
              <a:lnSpc>
                <a:spcPct val="80000"/>
              </a:lnSpc>
              <a:buFont typeface="Wingdings" panose="05000000000000000000" pitchFamily="2" charset="2"/>
              <a:buChar char="Ø"/>
              <a:defRPr/>
            </a:pPr>
            <a:r>
              <a:rPr lang="de-DE" altLang="de-DE" sz="2000" b="1" dirty="0" smtClean="0"/>
              <a:t> Wasserentnahme Hydrant</a:t>
            </a:r>
          </a:p>
          <a:p>
            <a:pPr eaLnBrk="1" hangingPunct="1">
              <a:lnSpc>
                <a:spcPct val="80000"/>
              </a:lnSpc>
              <a:buFont typeface="Wingdings" panose="05000000000000000000" pitchFamily="2" charset="2"/>
              <a:buChar char="Ø"/>
              <a:defRPr/>
            </a:pPr>
            <a:r>
              <a:rPr lang="de-DE" altLang="de-DE" sz="2000" b="1" dirty="0" smtClean="0"/>
              <a:t> Verkehrssicherung für die Wasserentnahmestelle</a:t>
            </a:r>
          </a:p>
          <a:p>
            <a:pPr eaLnBrk="1" hangingPunct="1">
              <a:lnSpc>
                <a:spcPct val="80000"/>
              </a:lnSpc>
              <a:buFont typeface="Wingdings" panose="05000000000000000000" pitchFamily="2" charset="2"/>
              <a:buChar char="Ø"/>
              <a:defRPr/>
            </a:pPr>
            <a:r>
              <a:rPr lang="de-DE" altLang="de-DE" sz="2000" b="1" dirty="0" smtClean="0"/>
              <a:t> Setzen des Verteilers mit anschließenden 	Löschangriff</a:t>
            </a:r>
          </a:p>
          <a:p>
            <a:pPr eaLnBrk="1" hangingPunct="1">
              <a:lnSpc>
                <a:spcPct val="80000"/>
              </a:lnSpc>
              <a:buFont typeface="Wingdings" panose="05000000000000000000" pitchFamily="2" charset="2"/>
              <a:buChar char="Ø"/>
              <a:defRPr/>
            </a:pPr>
            <a:r>
              <a:rPr lang="de-DE" altLang="de-DE" sz="2000" b="1" dirty="0" smtClean="0"/>
              <a:t> Schlauchwechsel als Zeittakt</a:t>
            </a:r>
          </a:p>
          <a:p>
            <a:pPr eaLnBrk="1" hangingPunct="1">
              <a:lnSpc>
                <a:spcPct val="80000"/>
              </a:lnSpc>
              <a:buFont typeface="Wingdings" panose="05000000000000000000" pitchFamily="2" charset="2"/>
              <a:buChar char="Ø"/>
              <a:defRPr/>
            </a:pPr>
            <a:r>
              <a:rPr lang="de-DE" altLang="de-DE" sz="2000" b="1" dirty="0" smtClean="0"/>
              <a:t> Wiederaufnahme der Brandbekämpfung</a:t>
            </a:r>
          </a:p>
          <a:p>
            <a:pPr eaLnBrk="1" hangingPunct="1">
              <a:lnSpc>
                <a:spcPct val="80000"/>
              </a:lnSpc>
              <a:buFont typeface="Wingdings" panose="05000000000000000000" pitchFamily="2" charset="2"/>
              <a:buChar char="Ø"/>
              <a:defRPr/>
            </a:pPr>
            <a:r>
              <a:rPr lang="de-DE" altLang="de-DE" sz="2000" b="1" dirty="0" smtClean="0"/>
              <a:t> Übungsende durch Befehl Einheitsführer/in</a:t>
            </a:r>
          </a:p>
        </p:txBody>
      </p:sp>
      <p:sp>
        <p:nvSpPr>
          <p:cNvPr id="34820"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19">
                                            <p:txEl>
                                              <p:pRg st="4" end="4"/>
                                            </p:txEl>
                                          </p:spTgt>
                                        </p:tgtEl>
                                        <p:attrNameLst>
                                          <p:attrName>style.visibility</p:attrName>
                                        </p:attrNameLst>
                                      </p:cBhvr>
                                      <p:to>
                                        <p:strVal val="visible"/>
                                      </p:to>
                                    </p:set>
                                    <p:animEffect transition="in" filter="blinds(horizontal)">
                                      <p:cBhvr>
                                        <p:cTn id="7" dur="500"/>
                                        <p:tgtEl>
                                          <p:spTgt spid="9219">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9219">
                                            <p:txEl>
                                              <p:pRg st="5" end="5"/>
                                            </p:txEl>
                                          </p:spTgt>
                                        </p:tgtEl>
                                        <p:attrNameLst>
                                          <p:attrName>style.visibility</p:attrName>
                                        </p:attrNameLst>
                                      </p:cBhvr>
                                      <p:to>
                                        <p:strVal val="visible"/>
                                      </p:to>
                                    </p:set>
                                    <p:animEffect transition="in" filter="blinds(horizontal)">
                                      <p:cBhvr>
                                        <p:cTn id="10" dur="500"/>
                                        <p:tgtEl>
                                          <p:spTgt spid="9219">
                                            <p:txEl>
                                              <p:pRg st="5" end="5"/>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9219">
                                            <p:txEl>
                                              <p:pRg st="6" end="6"/>
                                            </p:txEl>
                                          </p:spTgt>
                                        </p:tgtEl>
                                        <p:attrNameLst>
                                          <p:attrName>style.visibility</p:attrName>
                                        </p:attrNameLst>
                                      </p:cBhvr>
                                      <p:to>
                                        <p:strVal val="visible"/>
                                      </p:to>
                                    </p:set>
                                    <p:animEffect transition="in" filter="blinds(horizontal)">
                                      <p:cBhvr>
                                        <p:cTn id="15" dur="500"/>
                                        <p:tgtEl>
                                          <p:spTgt spid="9219">
                                            <p:txEl>
                                              <p:pRg st="6" end="6"/>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9219">
                                            <p:txEl>
                                              <p:pRg st="7" end="7"/>
                                            </p:txEl>
                                          </p:spTgt>
                                        </p:tgtEl>
                                        <p:attrNameLst>
                                          <p:attrName>style.visibility</p:attrName>
                                        </p:attrNameLst>
                                      </p:cBhvr>
                                      <p:to>
                                        <p:strVal val="visible"/>
                                      </p:to>
                                    </p:set>
                                    <p:animEffect transition="in" filter="blinds(horizontal)">
                                      <p:cBhvr>
                                        <p:cTn id="20" dur="500"/>
                                        <p:tgtEl>
                                          <p:spTgt spid="9219">
                                            <p:txEl>
                                              <p:pRg st="7" end="7"/>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9219">
                                            <p:txEl>
                                              <p:pRg st="8" end="8"/>
                                            </p:txEl>
                                          </p:spTgt>
                                        </p:tgtEl>
                                        <p:attrNameLst>
                                          <p:attrName>style.visibility</p:attrName>
                                        </p:attrNameLst>
                                      </p:cBhvr>
                                      <p:to>
                                        <p:strVal val="visible"/>
                                      </p:to>
                                    </p:set>
                                    <p:animEffect transition="in" filter="blinds(horizontal)">
                                      <p:cBhvr>
                                        <p:cTn id="25" dur="500"/>
                                        <p:tgtEl>
                                          <p:spTgt spid="9219">
                                            <p:txEl>
                                              <p:pRg st="8" end="8"/>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9219">
                                            <p:txEl>
                                              <p:pRg st="9" end="9"/>
                                            </p:txEl>
                                          </p:spTgt>
                                        </p:tgtEl>
                                        <p:attrNameLst>
                                          <p:attrName>style.visibility</p:attrName>
                                        </p:attrNameLst>
                                      </p:cBhvr>
                                      <p:to>
                                        <p:strVal val="visible"/>
                                      </p:to>
                                    </p:set>
                                    <p:animEffect transition="in" filter="blinds(horizontal)">
                                      <p:cBhvr>
                                        <p:cTn id="30" dur="500"/>
                                        <p:tgtEl>
                                          <p:spTgt spid="9219">
                                            <p:txEl>
                                              <p:pRg st="9" end="9"/>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9219">
                                            <p:txEl>
                                              <p:pRg st="10" end="10"/>
                                            </p:txEl>
                                          </p:spTgt>
                                        </p:tgtEl>
                                        <p:attrNameLst>
                                          <p:attrName>style.visibility</p:attrName>
                                        </p:attrNameLst>
                                      </p:cBhvr>
                                      <p:to>
                                        <p:strVal val="visible"/>
                                      </p:to>
                                    </p:set>
                                    <p:animEffect transition="in" filter="blinds(horizontal)">
                                      <p:cBhvr>
                                        <p:cTn id="35" dur="500"/>
                                        <p:tgtEl>
                                          <p:spTgt spid="9219">
                                            <p:txEl>
                                              <p:pRg st="10" end="1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nodeType="clickEffect">
                                  <p:stCondLst>
                                    <p:cond delay="0"/>
                                  </p:stCondLst>
                                  <p:childTnLst>
                                    <p:set>
                                      <p:cBhvr>
                                        <p:cTn id="39" dur="1" fill="hold">
                                          <p:stCondLst>
                                            <p:cond delay="0"/>
                                          </p:stCondLst>
                                        </p:cTn>
                                        <p:tgtEl>
                                          <p:spTgt spid="9219">
                                            <p:txEl>
                                              <p:pRg st="11" end="11"/>
                                            </p:txEl>
                                          </p:spTgt>
                                        </p:tgtEl>
                                        <p:attrNameLst>
                                          <p:attrName>style.visibility</p:attrName>
                                        </p:attrNameLst>
                                      </p:cBhvr>
                                      <p:to>
                                        <p:strVal val="visible"/>
                                      </p:to>
                                    </p:set>
                                    <p:animEffect transition="in" filter="blinds(horizontal)">
                                      <p:cBhvr>
                                        <p:cTn id="40" dur="500"/>
                                        <p:tgtEl>
                                          <p:spTgt spid="9219">
                                            <p:txEl>
                                              <p:pRg st="11" end="11"/>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nodeType="clickEffect">
                                  <p:stCondLst>
                                    <p:cond delay="0"/>
                                  </p:stCondLst>
                                  <p:childTnLst>
                                    <p:set>
                                      <p:cBhvr>
                                        <p:cTn id="44" dur="1" fill="hold">
                                          <p:stCondLst>
                                            <p:cond delay="0"/>
                                          </p:stCondLst>
                                        </p:cTn>
                                        <p:tgtEl>
                                          <p:spTgt spid="9219">
                                            <p:txEl>
                                              <p:pRg st="12" end="12"/>
                                            </p:txEl>
                                          </p:spTgt>
                                        </p:tgtEl>
                                        <p:attrNameLst>
                                          <p:attrName>style.visibility</p:attrName>
                                        </p:attrNameLst>
                                      </p:cBhvr>
                                      <p:to>
                                        <p:strVal val="visible"/>
                                      </p:to>
                                    </p:set>
                                    <p:animEffect transition="in" filter="blinds(horizontal)">
                                      <p:cBhvr>
                                        <p:cTn id="45" dur="500"/>
                                        <p:tgtEl>
                                          <p:spTgt spid="921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9219" name="Rectangle 3"/>
          <p:cNvSpPr>
            <a:spLocks noGrp="1" noChangeArrowheads="1"/>
          </p:cNvSpPr>
          <p:nvPr>
            <p:ph type="subTitle" idx="1"/>
          </p:nvPr>
        </p:nvSpPr>
        <p:spPr>
          <a:xfrm>
            <a:off x="684213" y="2060575"/>
            <a:ext cx="7775575" cy="4105275"/>
          </a:xfrm>
        </p:spPr>
        <p:txBody>
          <a:bodyPr/>
          <a:lstStyle/>
          <a:p>
            <a:pPr eaLnBrk="1" hangingPunct="1">
              <a:lnSpc>
                <a:spcPct val="80000"/>
              </a:lnSpc>
            </a:pPr>
            <a:r>
              <a:rPr lang="de-DE" altLang="de-DE" sz="3200" b="1" smtClean="0"/>
              <a:t>Modul “Löschangriff“</a:t>
            </a:r>
          </a:p>
          <a:p>
            <a:pPr eaLnBrk="1" hangingPunct="1">
              <a:lnSpc>
                <a:spcPct val="80000"/>
              </a:lnSpc>
            </a:pPr>
            <a:endParaRPr lang="de-DE" altLang="de-DE" sz="1000" b="1" smtClean="0"/>
          </a:p>
          <a:p>
            <a:pPr eaLnBrk="1" hangingPunct="1">
              <a:lnSpc>
                <a:spcPct val="80000"/>
              </a:lnSpc>
            </a:pPr>
            <a:r>
              <a:rPr lang="de-DE" altLang="de-DE" sz="2000" b="1" smtClean="0"/>
              <a:t>Tätigkeiten Staffel:		</a:t>
            </a:r>
            <a:r>
              <a:rPr lang="de-DE" altLang="de-DE" sz="2000" b="1" smtClean="0">
                <a:solidFill>
                  <a:srgbClr val="C00000"/>
                </a:solidFill>
              </a:rPr>
              <a:t> </a:t>
            </a:r>
            <a:r>
              <a:rPr lang="de-DE" altLang="de-DE" sz="2400" b="1" smtClean="0">
                <a:solidFill>
                  <a:srgbClr val="C00000"/>
                </a:solidFill>
              </a:rPr>
              <a:t>Staffelführer/in</a:t>
            </a:r>
          </a:p>
          <a:p>
            <a:pPr eaLnBrk="1" hangingPunct="1">
              <a:lnSpc>
                <a:spcPct val="80000"/>
              </a:lnSpc>
            </a:pPr>
            <a:endParaRPr lang="de-DE" altLang="de-DE" sz="1000" b="1" smtClean="0"/>
          </a:p>
          <a:p>
            <a:pPr eaLnBrk="1" hangingPunct="1">
              <a:lnSpc>
                <a:spcPct val="80000"/>
              </a:lnSpc>
              <a:buFont typeface="Wingdings" panose="05000000000000000000" pitchFamily="2" charset="2"/>
              <a:buChar char="Ø"/>
            </a:pPr>
            <a:r>
              <a:rPr lang="de-DE" altLang="de-DE" sz="2000" b="1" smtClean="0"/>
              <a:t> Auftrag vom Bahnleiter/in</a:t>
            </a:r>
          </a:p>
          <a:p>
            <a:pPr eaLnBrk="1" hangingPunct="1">
              <a:lnSpc>
                <a:spcPct val="80000"/>
              </a:lnSpc>
            </a:pPr>
            <a:endParaRPr lang="de-DE" altLang="de-DE" sz="1000" b="1" smtClean="0"/>
          </a:p>
          <a:p>
            <a:pPr eaLnBrk="1" hangingPunct="1">
              <a:lnSpc>
                <a:spcPct val="80000"/>
              </a:lnSpc>
              <a:buFont typeface="Wingdings" panose="05000000000000000000" pitchFamily="2" charset="2"/>
              <a:buChar char="Ø"/>
            </a:pPr>
            <a:r>
              <a:rPr lang="de-DE" altLang="de-DE" sz="2000" b="1" smtClean="0"/>
              <a:t> Mitteilen der Lage an die Staffel</a:t>
            </a:r>
          </a:p>
          <a:p>
            <a:pPr eaLnBrk="1" hangingPunct="1">
              <a:lnSpc>
                <a:spcPct val="80000"/>
              </a:lnSpc>
            </a:pPr>
            <a:endParaRPr lang="de-DE" altLang="de-DE" sz="1000" b="1" smtClean="0"/>
          </a:p>
          <a:p>
            <a:pPr eaLnBrk="1" hangingPunct="1">
              <a:lnSpc>
                <a:spcPct val="80000"/>
              </a:lnSpc>
              <a:buFont typeface="Wingdings" panose="05000000000000000000" pitchFamily="2" charset="2"/>
              <a:buChar char="Ø"/>
            </a:pPr>
            <a:r>
              <a:rPr lang="de-DE" altLang="de-DE" sz="2000" b="1" smtClean="0"/>
              <a:t> Wasserentnahmestelle</a:t>
            </a:r>
          </a:p>
          <a:p>
            <a:pPr eaLnBrk="1" hangingPunct="1">
              <a:lnSpc>
                <a:spcPct val="80000"/>
              </a:lnSpc>
              <a:buFont typeface="Wingdings" panose="05000000000000000000" pitchFamily="2" charset="2"/>
              <a:buChar char="Ø"/>
            </a:pPr>
            <a:r>
              <a:rPr lang="de-DE" altLang="de-DE" sz="2000" b="1" smtClean="0"/>
              <a:t> Lage des Verteilers</a:t>
            </a:r>
          </a:p>
          <a:p>
            <a:pPr eaLnBrk="1" hangingPunct="1">
              <a:lnSpc>
                <a:spcPct val="80000"/>
              </a:lnSpc>
              <a:buFont typeface="Wingdings" panose="05000000000000000000" pitchFamily="2" charset="2"/>
              <a:buChar char="Ø"/>
            </a:pPr>
            <a:r>
              <a:rPr lang="de-DE" altLang="de-DE" sz="2000" b="1" smtClean="0"/>
              <a:t> Befehl an den Angriffstrupp</a:t>
            </a:r>
          </a:p>
          <a:p>
            <a:pPr eaLnBrk="1" hangingPunct="1">
              <a:lnSpc>
                <a:spcPct val="80000"/>
              </a:lnSpc>
            </a:pPr>
            <a:endParaRPr lang="de-DE" altLang="de-DE" sz="1000" b="1" smtClean="0"/>
          </a:p>
          <a:p>
            <a:pPr eaLnBrk="1" hangingPunct="1">
              <a:lnSpc>
                <a:spcPct val="80000"/>
              </a:lnSpc>
              <a:buFont typeface="Wingdings" panose="05000000000000000000" pitchFamily="2" charset="2"/>
              <a:buChar char="Ø"/>
            </a:pPr>
            <a:r>
              <a:rPr lang="de-DE" altLang="de-DE" sz="2000" b="1" smtClean="0"/>
              <a:t> Befehl an den Trupp für den Schlauchwechsel</a:t>
            </a:r>
          </a:p>
          <a:p>
            <a:pPr eaLnBrk="1" hangingPunct="1">
              <a:lnSpc>
                <a:spcPct val="80000"/>
              </a:lnSpc>
            </a:pPr>
            <a:endParaRPr lang="de-DE" altLang="de-DE" sz="1000" b="1" smtClean="0"/>
          </a:p>
          <a:p>
            <a:pPr eaLnBrk="1" hangingPunct="1">
              <a:lnSpc>
                <a:spcPct val="80000"/>
              </a:lnSpc>
              <a:buFont typeface="Wingdings" panose="05000000000000000000" pitchFamily="2" charset="2"/>
              <a:buChar char="Ø"/>
            </a:pPr>
            <a:r>
              <a:rPr lang="de-DE" altLang="de-DE" sz="2000" b="1" smtClean="0"/>
              <a:t> Befehl für Übungsende</a:t>
            </a:r>
          </a:p>
        </p:txBody>
      </p:sp>
      <p:sp>
        <p:nvSpPr>
          <p:cNvPr id="35844"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4" end="4"/>
                                            </p:txEl>
                                          </p:spTgt>
                                        </p:tgtEl>
                                        <p:attrNameLst>
                                          <p:attrName>style.visibility</p:attrName>
                                        </p:attrNameLst>
                                      </p:cBhvr>
                                      <p:to>
                                        <p:strVal val="visible"/>
                                      </p:to>
                                    </p:set>
                                    <p:anim calcmode="lin" valueType="num">
                                      <p:cBhvr additive="base">
                                        <p:cTn id="7"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6" end="6"/>
                                            </p:txEl>
                                          </p:spTgt>
                                        </p:tgtEl>
                                        <p:attrNameLst>
                                          <p:attrName>style.visibility</p:attrName>
                                        </p:attrNameLst>
                                      </p:cBhvr>
                                      <p:to>
                                        <p:strVal val="visible"/>
                                      </p:to>
                                    </p:set>
                                    <p:anim calcmode="lin" valueType="num">
                                      <p:cBhvr additive="base">
                                        <p:cTn id="13"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ntr" presetSubtype="16" fill="hold" nodeType="clickEffect">
                                  <p:stCondLst>
                                    <p:cond delay="0"/>
                                  </p:stCondLst>
                                  <p:childTnLst>
                                    <p:set>
                                      <p:cBhvr>
                                        <p:cTn id="18" dur="1" fill="hold">
                                          <p:stCondLst>
                                            <p:cond delay="0"/>
                                          </p:stCondLst>
                                        </p:cTn>
                                        <p:tgtEl>
                                          <p:spTgt spid="9219">
                                            <p:txEl>
                                              <p:pRg st="8" end="8"/>
                                            </p:txEl>
                                          </p:spTgt>
                                        </p:tgtEl>
                                        <p:attrNameLst>
                                          <p:attrName>style.visibility</p:attrName>
                                        </p:attrNameLst>
                                      </p:cBhvr>
                                      <p:to>
                                        <p:strVal val="visible"/>
                                      </p:to>
                                    </p:set>
                                    <p:animEffect transition="in" filter="diamond(in)">
                                      <p:cBhvr>
                                        <p:cTn id="19" dur="1000"/>
                                        <p:tgtEl>
                                          <p:spTgt spid="9219">
                                            <p:txEl>
                                              <p:pRg st="8" end="8"/>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9219">
                                            <p:txEl>
                                              <p:pRg st="9" end="9"/>
                                            </p:txEl>
                                          </p:spTgt>
                                        </p:tgtEl>
                                        <p:attrNameLst>
                                          <p:attrName>style.visibility</p:attrName>
                                        </p:attrNameLst>
                                      </p:cBhvr>
                                      <p:to>
                                        <p:strVal val="visible"/>
                                      </p:to>
                                    </p:set>
                                    <p:animEffect transition="in" filter="diamond(in)">
                                      <p:cBhvr>
                                        <p:cTn id="22" dur="1000"/>
                                        <p:tgtEl>
                                          <p:spTgt spid="9219">
                                            <p:txEl>
                                              <p:pRg st="9" end="9"/>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9219">
                                            <p:txEl>
                                              <p:pRg st="10" end="10"/>
                                            </p:txEl>
                                          </p:spTgt>
                                        </p:tgtEl>
                                        <p:attrNameLst>
                                          <p:attrName>style.visibility</p:attrName>
                                        </p:attrNameLst>
                                      </p:cBhvr>
                                      <p:to>
                                        <p:strVal val="visible"/>
                                      </p:to>
                                    </p:set>
                                    <p:animEffect transition="in" filter="diamond(in)">
                                      <p:cBhvr>
                                        <p:cTn id="25" dur="1000"/>
                                        <p:tgtEl>
                                          <p:spTgt spid="9219">
                                            <p:txEl>
                                              <p:pRg st="10" end="1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9219">
                                            <p:txEl>
                                              <p:pRg st="12" end="12"/>
                                            </p:txEl>
                                          </p:spTgt>
                                        </p:tgtEl>
                                        <p:attrNameLst>
                                          <p:attrName>style.visibility</p:attrName>
                                        </p:attrNameLst>
                                      </p:cBhvr>
                                      <p:to>
                                        <p:strVal val="visible"/>
                                      </p:to>
                                    </p:set>
                                    <p:anim calcmode="lin" valueType="num">
                                      <p:cBhvr additive="base">
                                        <p:cTn id="30" dur="500" fill="hold"/>
                                        <p:tgtEl>
                                          <p:spTgt spid="9219">
                                            <p:txEl>
                                              <p:pRg st="12" end="1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219">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9219">
                                            <p:txEl>
                                              <p:pRg st="14" end="14"/>
                                            </p:txEl>
                                          </p:spTgt>
                                        </p:tgtEl>
                                        <p:attrNameLst>
                                          <p:attrName>style.visibility</p:attrName>
                                        </p:attrNameLst>
                                      </p:cBhvr>
                                      <p:to>
                                        <p:strVal val="visible"/>
                                      </p:to>
                                    </p:set>
                                    <p:anim calcmode="lin" valueType="num">
                                      <p:cBhvr additive="base">
                                        <p:cTn id="36" dur="500" fill="hold"/>
                                        <p:tgtEl>
                                          <p:spTgt spid="9219">
                                            <p:txEl>
                                              <p:pRg st="14" end="1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219">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9219" name="Rectangle 3"/>
          <p:cNvSpPr>
            <a:spLocks noGrp="1" noChangeArrowheads="1"/>
          </p:cNvSpPr>
          <p:nvPr>
            <p:ph type="subTitle" idx="1"/>
          </p:nvPr>
        </p:nvSpPr>
        <p:spPr>
          <a:xfrm>
            <a:off x="684213" y="2060575"/>
            <a:ext cx="7775575" cy="4105275"/>
          </a:xfrm>
        </p:spPr>
        <p:txBody>
          <a:bodyPr/>
          <a:lstStyle/>
          <a:p>
            <a:pPr eaLnBrk="1" hangingPunct="1">
              <a:lnSpc>
                <a:spcPct val="80000"/>
              </a:lnSpc>
            </a:pPr>
            <a:r>
              <a:rPr lang="de-DE" altLang="de-DE" sz="3200" b="1" smtClean="0"/>
              <a:t>Modul “Löschangriff“</a:t>
            </a:r>
          </a:p>
          <a:p>
            <a:pPr eaLnBrk="1" hangingPunct="1">
              <a:lnSpc>
                <a:spcPct val="80000"/>
              </a:lnSpc>
            </a:pPr>
            <a:endParaRPr lang="de-DE" altLang="de-DE" sz="1600" b="1" smtClean="0"/>
          </a:p>
          <a:p>
            <a:pPr eaLnBrk="1" hangingPunct="1">
              <a:lnSpc>
                <a:spcPct val="80000"/>
              </a:lnSpc>
            </a:pPr>
            <a:r>
              <a:rPr lang="de-DE" altLang="de-DE" sz="2000" b="1" smtClean="0"/>
              <a:t>Tätigkeiten Staffel:		</a:t>
            </a:r>
            <a:r>
              <a:rPr lang="de-DE" altLang="de-DE" sz="2000" b="1" smtClean="0">
                <a:solidFill>
                  <a:srgbClr val="C00000"/>
                </a:solidFill>
              </a:rPr>
              <a:t> </a:t>
            </a:r>
            <a:r>
              <a:rPr lang="de-DE" altLang="de-DE" sz="2400" b="1" smtClean="0">
                <a:solidFill>
                  <a:srgbClr val="C00000"/>
                </a:solidFill>
              </a:rPr>
              <a:t>Maschinist/in</a:t>
            </a:r>
          </a:p>
          <a:p>
            <a:pPr eaLnBrk="1" hangingPunct="1">
              <a:lnSpc>
                <a:spcPct val="80000"/>
              </a:lnSpc>
            </a:pPr>
            <a:endParaRPr lang="de-DE" altLang="de-DE" sz="2000" b="1" smtClean="0"/>
          </a:p>
          <a:p>
            <a:pPr eaLnBrk="1" hangingPunct="1">
              <a:lnSpc>
                <a:spcPct val="80000"/>
              </a:lnSpc>
              <a:buFont typeface="Wingdings" panose="05000000000000000000" pitchFamily="2" charset="2"/>
              <a:buChar char="Ø"/>
            </a:pPr>
            <a:r>
              <a:rPr lang="de-DE" altLang="de-DE" sz="2000" b="1" smtClean="0"/>
              <a:t> fährt das Fahrzeug</a:t>
            </a:r>
          </a:p>
          <a:p>
            <a:pPr eaLnBrk="1" hangingPunct="1">
              <a:lnSpc>
                <a:spcPct val="80000"/>
              </a:lnSpc>
              <a:buFont typeface="Wingdings" panose="05000000000000000000" pitchFamily="2" charset="2"/>
              <a:buChar char="Ø"/>
            </a:pPr>
            <a:endParaRPr lang="de-DE" altLang="de-DE" sz="2000" b="1" smtClean="0"/>
          </a:p>
          <a:p>
            <a:pPr eaLnBrk="1" hangingPunct="1">
              <a:lnSpc>
                <a:spcPct val="80000"/>
              </a:lnSpc>
              <a:buFont typeface="Wingdings" panose="05000000000000000000" pitchFamily="2" charset="2"/>
              <a:buChar char="Ø"/>
            </a:pPr>
            <a:r>
              <a:rPr lang="de-DE" altLang="de-DE" sz="2000" b="1" smtClean="0"/>
              <a:t> sichert die Einsatzstelle</a:t>
            </a:r>
          </a:p>
          <a:p>
            <a:pPr eaLnBrk="1" hangingPunct="1">
              <a:lnSpc>
                <a:spcPct val="80000"/>
              </a:lnSpc>
              <a:buFont typeface="Wingdings" panose="05000000000000000000" pitchFamily="2" charset="2"/>
              <a:buChar char="Ø"/>
            </a:pPr>
            <a:endParaRPr lang="de-DE" altLang="de-DE" sz="2000" b="1" smtClean="0"/>
          </a:p>
          <a:p>
            <a:pPr eaLnBrk="1" hangingPunct="1">
              <a:lnSpc>
                <a:spcPct val="80000"/>
              </a:lnSpc>
              <a:buFont typeface="Wingdings" panose="05000000000000000000" pitchFamily="2" charset="2"/>
              <a:buChar char="Ø"/>
            </a:pPr>
            <a:r>
              <a:rPr lang="de-DE" altLang="de-DE" sz="2000" b="1" smtClean="0"/>
              <a:t> unterstützt die Trupps bei der Entnahme </a:t>
            </a:r>
          </a:p>
          <a:p>
            <a:pPr eaLnBrk="1" hangingPunct="1">
              <a:lnSpc>
                <a:spcPct val="80000"/>
              </a:lnSpc>
            </a:pPr>
            <a:r>
              <a:rPr lang="de-DE" altLang="de-DE" sz="2000" b="1" smtClean="0"/>
              <a:t>	von Geräten</a:t>
            </a:r>
          </a:p>
          <a:p>
            <a:pPr eaLnBrk="1" hangingPunct="1">
              <a:lnSpc>
                <a:spcPct val="80000"/>
              </a:lnSpc>
              <a:buFont typeface="Wingdings" panose="05000000000000000000" pitchFamily="2" charset="2"/>
              <a:buChar char="Ø"/>
            </a:pPr>
            <a:endParaRPr lang="de-DE" altLang="de-DE" sz="2000" b="1" smtClean="0"/>
          </a:p>
          <a:p>
            <a:pPr eaLnBrk="1" hangingPunct="1">
              <a:lnSpc>
                <a:spcPct val="80000"/>
              </a:lnSpc>
              <a:buFont typeface="Wingdings" panose="05000000000000000000" pitchFamily="2" charset="2"/>
              <a:buChar char="Ø"/>
            </a:pPr>
            <a:r>
              <a:rPr lang="de-DE" altLang="de-DE" sz="2000" b="1" smtClean="0"/>
              <a:t> bedient die PFPN/FPN</a:t>
            </a:r>
          </a:p>
        </p:txBody>
      </p:sp>
      <p:sp>
        <p:nvSpPr>
          <p:cNvPr id="36868"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37890" name="Picture 2" descr="Bildergebnis für Bilder führerschei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525" y="3213100"/>
            <a:ext cx="149225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LFV_4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7"/>
          <p:cNvPicPr>
            <a:picLocks noChangeAspect="1"/>
          </p:cNvPicPr>
          <p:nvPr/>
        </p:nvPicPr>
        <p:blipFill>
          <a:blip r:embed="rId5"/>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19">
                                            <p:txEl>
                                              <p:pRg st="4" end="4"/>
                                            </p:txEl>
                                          </p:spTgt>
                                        </p:tgtEl>
                                        <p:attrNameLst>
                                          <p:attrName>style.visibility</p:attrName>
                                        </p:attrNameLst>
                                      </p:cBhvr>
                                      <p:to>
                                        <p:strVal val="visible"/>
                                      </p:to>
                                    </p:set>
                                    <p:animEffect transition="in" filter="blinds(horizontal)">
                                      <p:cBhvr>
                                        <p:cTn id="7" dur="500"/>
                                        <p:tgtEl>
                                          <p:spTgt spid="9219">
                                            <p:txEl>
                                              <p:pRg st="4" end="4"/>
                                            </p:txEl>
                                          </p:spTgt>
                                        </p:tgtEl>
                                      </p:cBhvr>
                                    </p:animEffect>
                                  </p:childTnLst>
                                </p:cTn>
                              </p:par>
                              <p:par>
                                <p:cTn id="8" presetID="2" presetClass="entr" presetSubtype="2" fill="hold" nodeType="withEffect">
                                  <p:stCondLst>
                                    <p:cond delay="0"/>
                                  </p:stCondLst>
                                  <p:childTnLst>
                                    <p:set>
                                      <p:cBhvr>
                                        <p:cTn id="9" dur="1" fill="hold">
                                          <p:stCondLst>
                                            <p:cond delay="0"/>
                                          </p:stCondLst>
                                        </p:cTn>
                                        <p:tgtEl>
                                          <p:spTgt spid="37890"/>
                                        </p:tgtEl>
                                        <p:attrNameLst>
                                          <p:attrName>style.visibility</p:attrName>
                                        </p:attrNameLst>
                                      </p:cBhvr>
                                      <p:to>
                                        <p:strVal val="visible"/>
                                      </p:to>
                                    </p:set>
                                    <p:anim calcmode="lin" valueType="num">
                                      <p:cBhvr additive="base">
                                        <p:cTn id="10" dur="500" fill="hold"/>
                                        <p:tgtEl>
                                          <p:spTgt spid="37890"/>
                                        </p:tgtEl>
                                        <p:attrNameLst>
                                          <p:attrName>ppt_x</p:attrName>
                                        </p:attrNameLst>
                                      </p:cBhvr>
                                      <p:tavLst>
                                        <p:tav tm="0">
                                          <p:val>
                                            <p:strVal val="1+#ppt_w/2"/>
                                          </p:val>
                                        </p:tav>
                                        <p:tav tm="100000">
                                          <p:val>
                                            <p:strVal val="#ppt_x"/>
                                          </p:val>
                                        </p:tav>
                                      </p:tavLst>
                                    </p:anim>
                                    <p:anim calcmode="lin" valueType="num">
                                      <p:cBhvr additive="base">
                                        <p:cTn id="11" dur="500" fill="hold"/>
                                        <p:tgtEl>
                                          <p:spTgt spid="37890"/>
                                        </p:tgtEl>
                                        <p:attrNameLst>
                                          <p:attrName>ppt_y</p:attrName>
                                        </p:attrNameLst>
                                      </p:cBhvr>
                                      <p:tavLst>
                                        <p:tav tm="0">
                                          <p:val>
                                            <p:strVal val="#ppt_y"/>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9219">
                                            <p:txEl>
                                              <p:pRg st="6" end="6"/>
                                            </p:txEl>
                                          </p:spTgt>
                                        </p:tgtEl>
                                        <p:attrNameLst>
                                          <p:attrName>style.visibility</p:attrName>
                                        </p:attrNameLst>
                                      </p:cBhvr>
                                      <p:to>
                                        <p:strVal val="visible"/>
                                      </p:to>
                                    </p:set>
                                    <p:animEffect transition="in" filter="blinds(horizontal)">
                                      <p:cBhvr>
                                        <p:cTn id="16" dur="500"/>
                                        <p:tgtEl>
                                          <p:spTgt spid="9219">
                                            <p:txEl>
                                              <p:pRg st="6" end="6"/>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9219">
                                            <p:txEl>
                                              <p:pRg st="8" end="8"/>
                                            </p:txEl>
                                          </p:spTgt>
                                        </p:tgtEl>
                                        <p:attrNameLst>
                                          <p:attrName>style.visibility</p:attrName>
                                        </p:attrNameLst>
                                      </p:cBhvr>
                                      <p:to>
                                        <p:strVal val="visible"/>
                                      </p:to>
                                    </p:set>
                                    <p:anim calcmode="lin" valueType="num">
                                      <p:cBhvr additive="base">
                                        <p:cTn id="21" dur="500" fill="hold"/>
                                        <p:tgtEl>
                                          <p:spTgt spid="9219">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219">
                                            <p:txEl>
                                              <p:pRg st="8" end="8"/>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9219">
                                            <p:txEl>
                                              <p:pRg st="9" end="9"/>
                                            </p:txEl>
                                          </p:spTgt>
                                        </p:tgtEl>
                                        <p:attrNameLst>
                                          <p:attrName>style.visibility</p:attrName>
                                        </p:attrNameLst>
                                      </p:cBhvr>
                                      <p:to>
                                        <p:strVal val="visible"/>
                                      </p:to>
                                    </p:set>
                                    <p:anim calcmode="lin" valueType="num">
                                      <p:cBhvr additive="base">
                                        <p:cTn id="25" dur="500" fill="hold"/>
                                        <p:tgtEl>
                                          <p:spTgt spid="9219">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9219">
                                            <p:txEl>
                                              <p:pRg st="11" end="11"/>
                                            </p:txEl>
                                          </p:spTgt>
                                        </p:tgtEl>
                                        <p:attrNameLst>
                                          <p:attrName>style.visibility</p:attrName>
                                        </p:attrNameLst>
                                      </p:cBhvr>
                                      <p:to>
                                        <p:strVal val="visible"/>
                                      </p:to>
                                    </p:set>
                                    <p:animEffect transition="in" filter="blinds(horizontal)">
                                      <p:cBhvr>
                                        <p:cTn id="31" dur="500"/>
                                        <p:tgtEl>
                                          <p:spTgt spid="921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9219" name="Rectangle 3"/>
          <p:cNvSpPr>
            <a:spLocks noGrp="1" noChangeArrowheads="1"/>
          </p:cNvSpPr>
          <p:nvPr>
            <p:ph type="subTitle" idx="1"/>
          </p:nvPr>
        </p:nvSpPr>
        <p:spPr>
          <a:xfrm>
            <a:off x="684213" y="2060575"/>
            <a:ext cx="7775575" cy="4105275"/>
          </a:xfrm>
        </p:spPr>
        <p:txBody>
          <a:bodyPr/>
          <a:lstStyle/>
          <a:p>
            <a:pPr eaLnBrk="1" hangingPunct="1">
              <a:lnSpc>
                <a:spcPct val="80000"/>
              </a:lnSpc>
            </a:pPr>
            <a:r>
              <a:rPr lang="de-DE" altLang="de-DE" sz="3200" b="1" smtClean="0"/>
              <a:t>Modul “Löschangriff“</a:t>
            </a:r>
          </a:p>
          <a:p>
            <a:pPr eaLnBrk="1" hangingPunct="1">
              <a:lnSpc>
                <a:spcPct val="80000"/>
              </a:lnSpc>
            </a:pPr>
            <a:endParaRPr lang="de-DE" altLang="de-DE" sz="1200" b="1" smtClean="0"/>
          </a:p>
          <a:p>
            <a:pPr eaLnBrk="1" hangingPunct="1">
              <a:lnSpc>
                <a:spcPct val="80000"/>
              </a:lnSpc>
            </a:pPr>
            <a:r>
              <a:rPr lang="de-DE" altLang="de-DE" sz="2000" b="1" smtClean="0"/>
              <a:t>Tätigkeiten Staffel:		</a:t>
            </a:r>
            <a:r>
              <a:rPr lang="de-DE" altLang="de-DE" sz="2400" b="1" smtClean="0">
                <a:solidFill>
                  <a:srgbClr val="C00000"/>
                </a:solidFill>
              </a:rPr>
              <a:t> Angriffstrupp</a:t>
            </a:r>
          </a:p>
          <a:p>
            <a:pPr eaLnBrk="1" hangingPunct="1">
              <a:lnSpc>
                <a:spcPct val="80000"/>
              </a:lnSpc>
            </a:pPr>
            <a:endParaRPr lang="de-DE" altLang="de-DE" sz="1000" b="1" smtClean="0">
              <a:solidFill>
                <a:srgbClr val="C00000"/>
              </a:solidFill>
            </a:endParaRPr>
          </a:p>
          <a:p>
            <a:pPr eaLnBrk="1" hangingPunct="1">
              <a:lnSpc>
                <a:spcPct val="80000"/>
              </a:lnSpc>
              <a:buFont typeface="Wingdings" panose="05000000000000000000" pitchFamily="2" charset="2"/>
              <a:buChar char="Ø"/>
            </a:pPr>
            <a:r>
              <a:rPr lang="de-DE" altLang="de-DE" sz="2000" b="1" smtClean="0"/>
              <a:t> wiederholt den Einsatzbefehl</a:t>
            </a:r>
          </a:p>
          <a:p>
            <a:pPr eaLnBrk="1" hangingPunct="1">
              <a:lnSpc>
                <a:spcPct val="80000"/>
              </a:lnSpc>
            </a:pPr>
            <a:endParaRPr lang="de-DE" altLang="de-DE" sz="800" b="1" smtClean="0"/>
          </a:p>
          <a:p>
            <a:pPr eaLnBrk="1" hangingPunct="1">
              <a:lnSpc>
                <a:spcPct val="80000"/>
              </a:lnSpc>
              <a:buFont typeface="Wingdings" panose="05000000000000000000" pitchFamily="2" charset="2"/>
              <a:buChar char="Ø"/>
            </a:pPr>
            <a:r>
              <a:rPr lang="de-DE" altLang="de-DE" sz="2000" b="1" smtClean="0"/>
              <a:t> setzt den Verteiler</a:t>
            </a:r>
          </a:p>
          <a:p>
            <a:pPr eaLnBrk="1" hangingPunct="1">
              <a:lnSpc>
                <a:spcPct val="80000"/>
              </a:lnSpc>
            </a:pPr>
            <a:endParaRPr lang="de-DE" altLang="de-DE" sz="800" b="1" smtClean="0"/>
          </a:p>
          <a:p>
            <a:pPr eaLnBrk="1" hangingPunct="1">
              <a:lnSpc>
                <a:spcPct val="80000"/>
              </a:lnSpc>
              <a:buFont typeface="Wingdings" panose="05000000000000000000" pitchFamily="2" charset="2"/>
              <a:buChar char="Ø"/>
            </a:pPr>
            <a:r>
              <a:rPr lang="de-DE" altLang="de-DE" sz="2000" b="1" smtClean="0"/>
              <a:t> legt ausreichend Schlauchmaterial </a:t>
            </a:r>
          </a:p>
          <a:p>
            <a:pPr eaLnBrk="1" hangingPunct="1">
              <a:lnSpc>
                <a:spcPct val="80000"/>
              </a:lnSpc>
            </a:pPr>
            <a:r>
              <a:rPr lang="de-DE" altLang="de-DE" sz="2000" b="1" smtClean="0"/>
              <a:t>	am Verteiler bereit</a:t>
            </a:r>
          </a:p>
          <a:p>
            <a:pPr eaLnBrk="1" hangingPunct="1">
              <a:lnSpc>
                <a:spcPct val="80000"/>
              </a:lnSpc>
            </a:pPr>
            <a:endParaRPr lang="de-DE" altLang="de-DE" sz="800" b="1" smtClean="0"/>
          </a:p>
          <a:p>
            <a:pPr eaLnBrk="1" hangingPunct="1">
              <a:lnSpc>
                <a:spcPct val="80000"/>
              </a:lnSpc>
              <a:buFont typeface="Wingdings" panose="05000000000000000000" pitchFamily="2" charset="2"/>
              <a:buChar char="Ø"/>
            </a:pPr>
            <a:r>
              <a:rPr lang="de-DE" altLang="de-DE" sz="2000" b="1" smtClean="0"/>
              <a:t> nimmt das 1. Rohr vor, dabei verlegt er seine 	Leitung selbst</a:t>
            </a:r>
          </a:p>
          <a:p>
            <a:pPr eaLnBrk="1" hangingPunct="1">
              <a:lnSpc>
                <a:spcPct val="80000"/>
              </a:lnSpc>
            </a:pPr>
            <a:endParaRPr lang="de-DE" altLang="de-DE" sz="800" b="1" smtClean="0"/>
          </a:p>
          <a:p>
            <a:pPr eaLnBrk="1" hangingPunct="1">
              <a:lnSpc>
                <a:spcPct val="80000"/>
              </a:lnSpc>
              <a:buFont typeface="Wingdings" panose="05000000000000000000" pitchFamily="2" charset="2"/>
              <a:buChar char="Ø"/>
            </a:pPr>
            <a:r>
              <a:rPr lang="de-DE" altLang="de-DE" sz="2000" b="1" smtClean="0"/>
              <a:t> nimmt gegebenenfalls den Schlauchwechsel vor</a:t>
            </a:r>
          </a:p>
          <a:p>
            <a:pPr eaLnBrk="1" hangingPunct="1">
              <a:lnSpc>
                <a:spcPct val="80000"/>
              </a:lnSpc>
            </a:pPr>
            <a:endParaRPr lang="de-DE" altLang="de-DE" sz="800" b="1" smtClean="0"/>
          </a:p>
          <a:p>
            <a:pPr eaLnBrk="1" hangingPunct="1">
              <a:lnSpc>
                <a:spcPct val="80000"/>
              </a:lnSpc>
              <a:buFont typeface="Wingdings" panose="05000000000000000000" pitchFamily="2" charset="2"/>
              <a:buChar char="Ø"/>
            </a:pPr>
            <a:r>
              <a:rPr lang="de-DE" altLang="de-DE" sz="2000" b="1" smtClean="0"/>
              <a:t> Wiederaufnahme der Brandbekämpfung</a:t>
            </a:r>
          </a:p>
          <a:p>
            <a:pPr eaLnBrk="1" hangingPunct="1">
              <a:lnSpc>
                <a:spcPct val="80000"/>
              </a:lnSpc>
            </a:pPr>
            <a:endParaRPr lang="de-DE" altLang="de-DE" sz="1600" b="1" smtClean="0"/>
          </a:p>
          <a:p>
            <a:pPr eaLnBrk="1" hangingPunct="1">
              <a:lnSpc>
                <a:spcPct val="80000"/>
              </a:lnSpc>
            </a:pPr>
            <a:endParaRPr lang="de-DE" altLang="de-DE" sz="1600" b="1" smtClean="0"/>
          </a:p>
        </p:txBody>
      </p:sp>
      <p:sp>
        <p:nvSpPr>
          <p:cNvPr id="37892"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36866" name="Picture 2" descr="Bildergebnis für Bilder feuerwehrverteile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3357563"/>
            <a:ext cx="1296987"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4" name="Picture 10" descr="Bildergebnis für Bilder feuerwehrstrahlrohr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2088" y="4292600"/>
            <a:ext cx="9906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LFV_4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Grafik 11"/>
          <p:cNvPicPr>
            <a:picLocks noChangeAspect="1"/>
          </p:cNvPicPr>
          <p:nvPr/>
        </p:nvPicPr>
        <p:blipFill>
          <a:blip r:embed="rId7"/>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9219">
                                            <p:txEl>
                                              <p:pRg st="4" end="4"/>
                                            </p:txEl>
                                          </p:spTgt>
                                        </p:tgtEl>
                                        <p:attrNameLst>
                                          <p:attrName>style.visibility</p:attrName>
                                        </p:attrNameLst>
                                      </p:cBhvr>
                                      <p:to>
                                        <p:strVal val="visible"/>
                                      </p:to>
                                    </p:set>
                                    <p:animEffect transition="in" filter="checkerboard(across)">
                                      <p:cBhvr>
                                        <p:cTn id="7" dur="500"/>
                                        <p:tgtEl>
                                          <p:spTgt spid="9219">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9219">
                                            <p:txEl>
                                              <p:pRg st="6" end="6"/>
                                            </p:txEl>
                                          </p:spTgt>
                                        </p:tgtEl>
                                        <p:attrNameLst>
                                          <p:attrName>style.visibility</p:attrName>
                                        </p:attrNameLst>
                                      </p:cBhvr>
                                      <p:to>
                                        <p:strVal val="visible"/>
                                      </p:to>
                                    </p:set>
                                    <p:anim calcmode="lin" valueType="num">
                                      <p:cBhvr additive="base">
                                        <p:cTn id="12"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6" end="6"/>
                                            </p:txEl>
                                          </p:spTgt>
                                        </p:tgtEl>
                                        <p:attrNameLst>
                                          <p:attrName>ppt_y</p:attrName>
                                        </p:attrNameLst>
                                      </p:cBhvr>
                                      <p:tavLst>
                                        <p:tav tm="0">
                                          <p:val>
                                            <p:strVal val="1+#ppt_h/2"/>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36866"/>
                                        </p:tgtEl>
                                        <p:attrNameLst>
                                          <p:attrName>style.visibility</p:attrName>
                                        </p:attrNameLst>
                                      </p:cBhvr>
                                      <p:to>
                                        <p:strVal val="visible"/>
                                      </p:to>
                                    </p:set>
                                    <p:anim calcmode="lin" valueType="num">
                                      <p:cBhvr additive="base">
                                        <p:cTn id="16" dur="500" fill="hold"/>
                                        <p:tgtEl>
                                          <p:spTgt spid="36866"/>
                                        </p:tgtEl>
                                        <p:attrNameLst>
                                          <p:attrName>ppt_x</p:attrName>
                                        </p:attrNameLst>
                                      </p:cBhvr>
                                      <p:tavLst>
                                        <p:tav tm="0">
                                          <p:val>
                                            <p:strVal val="1+#ppt_w/2"/>
                                          </p:val>
                                        </p:tav>
                                        <p:tav tm="100000">
                                          <p:val>
                                            <p:strVal val="#ppt_x"/>
                                          </p:val>
                                        </p:tav>
                                      </p:tavLst>
                                    </p:anim>
                                    <p:anim calcmode="lin" valueType="num">
                                      <p:cBhvr additive="base">
                                        <p:cTn id="17" dur="500" fill="hold"/>
                                        <p:tgtEl>
                                          <p:spTgt spid="36866"/>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9219">
                                            <p:txEl>
                                              <p:pRg st="8" end="8"/>
                                            </p:txEl>
                                          </p:spTgt>
                                        </p:tgtEl>
                                        <p:attrNameLst>
                                          <p:attrName>style.visibility</p:attrName>
                                        </p:attrNameLst>
                                      </p:cBhvr>
                                      <p:to>
                                        <p:strVal val="visible"/>
                                      </p:to>
                                    </p:set>
                                    <p:animEffect transition="in" filter="blinds(horizontal)">
                                      <p:cBhvr>
                                        <p:cTn id="22" dur="500"/>
                                        <p:tgtEl>
                                          <p:spTgt spid="9219">
                                            <p:txEl>
                                              <p:pRg st="8" end="8"/>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9219">
                                            <p:txEl>
                                              <p:pRg st="9" end="9"/>
                                            </p:txEl>
                                          </p:spTgt>
                                        </p:tgtEl>
                                        <p:attrNameLst>
                                          <p:attrName>style.visibility</p:attrName>
                                        </p:attrNameLst>
                                      </p:cBhvr>
                                      <p:to>
                                        <p:strVal val="visible"/>
                                      </p:to>
                                    </p:set>
                                    <p:animEffect transition="in" filter="blinds(horizontal)">
                                      <p:cBhvr>
                                        <p:cTn id="25" dur="500"/>
                                        <p:tgtEl>
                                          <p:spTgt spid="9219">
                                            <p:txEl>
                                              <p:pRg st="9" end="9"/>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9219">
                                            <p:txEl>
                                              <p:pRg st="11" end="11"/>
                                            </p:txEl>
                                          </p:spTgt>
                                        </p:tgtEl>
                                        <p:attrNameLst>
                                          <p:attrName>style.visibility</p:attrName>
                                        </p:attrNameLst>
                                      </p:cBhvr>
                                      <p:to>
                                        <p:strVal val="visible"/>
                                      </p:to>
                                    </p:set>
                                    <p:animEffect transition="in" filter="blinds(horizontal)">
                                      <p:cBhvr>
                                        <p:cTn id="30" dur="500"/>
                                        <p:tgtEl>
                                          <p:spTgt spid="9219">
                                            <p:txEl>
                                              <p:pRg st="11" end="11"/>
                                            </p:txEl>
                                          </p:spTgt>
                                        </p:tgtEl>
                                      </p:cBhvr>
                                    </p:animEffect>
                                  </p:childTnLst>
                                </p:cTn>
                              </p:par>
                              <p:par>
                                <p:cTn id="31" presetID="2" presetClass="entr" presetSubtype="2" fill="hold" nodeType="withEffect">
                                  <p:stCondLst>
                                    <p:cond delay="0"/>
                                  </p:stCondLst>
                                  <p:childTnLst>
                                    <p:set>
                                      <p:cBhvr>
                                        <p:cTn id="32" dur="1" fill="hold">
                                          <p:stCondLst>
                                            <p:cond delay="0"/>
                                          </p:stCondLst>
                                        </p:cTn>
                                        <p:tgtEl>
                                          <p:spTgt spid="36874"/>
                                        </p:tgtEl>
                                        <p:attrNameLst>
                                          <p:attrName>style.visibility</p:attrName>
                                        </p:attrNameLst>
                                      </p:cBhvr>
                                      <p:to>
                                        <p:strVal val="visible"/>
                                      </p:to>
                                    </p:set>
                                    <p:anim calcmode="lin" valueType="num">
                                      <p:cBhvr additive="base">
                                        <p:cTn id="33" dur="500" fill="hold"/>
                                        <p:tgtEl>
                                          <p:spTgt spid="36874"/>
                                        </p:tgtEl>
                                        <p:attrNameLst>
                                          <p:attrName>ppt_x</p:attrName>
                                        </p:attrNameLst>
                                      </p:cBhvr>
                                      <p:tavLst>
                                        <p:tav tm="0">
                                          <p:val>
                                            <p:strVal val="1+#ppt_w/2"/>
                                          </p:val>
                                        </p:tav>
                                        <p:tav tm="100000">
                                          <p:val>
                                            <p:strVal val="#ppt_x"/>
                                          </p:val>
                                        </p:tav>
                                      </p:tavLst>
                                    </p:anim>
                                    <p:anim calcmode="lin" valueType="num">
                                      <p:cBhvr additive="base">
                                        <p:cTn id="34" dur="500" fill="hold"/>
                                        <p:tgtEl>
                                          <p:spTgt spid="36874"/>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8" presetClass="entr" presetSubtype="16" fill="hold" nodeType="clickEffect">
                                  <p:stCondLst>
                                    <p:cond delay="0"/>
                                  </p:stCondLst>
                                  <p:childTnLst>
                                    <p:set>
                                      <p:cBhvr>
                                        <p:cTn id="38" dur="1" fill="hold">
                                          <p:stCondLst>
                                            <p:cond delay="0"/>
                                          </p:stCondLst>
                                        </p:cTn>
                                        <p:tgtEl>
                                          <p:spTgt spid="9219">
                                            <p:txEl>
                                              <p:pRg st="13" end="13"/>
                                            </p:txEl>
                                          </p:spTgt>
                                        </p:tgtEl>
                                        <p:attrNameLst>
                                          <p:attrName>style.visibility</p:attrName>
                                        </p:attrNameLst>
                                      </p:cBhvr>
                                      <p:to>
                                        <p:strVal val="visible"/>
                                      </p:to>
                                    </p:set>
                                    <p:animEffect transition="in" filter="diamond(in)">
                                      <p:cBhvr>
                                        <p:cTn id="39" dur="500"/>
                                        <p:tgtEl>
                                          <p:spTgt spid="9219">
                                            <p:txEl>
                                              <p:pRg st="13" end="13"/>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8" presetClass="entr" presetSubtype="16" fill="hold" nodeType="clickEffect">
                                  <p:stCondLst>
                                    <p:cond delay="0"/>
                                  </p:stCondLst>
                                  <p:childTnLst>
                                    <p:set>
                                      <p:cBhvr>
                                        <p:cTn id="43" dur="1" fill="hold">
                                          <p:stCondLst>
                                            <p:cond delay="0"/>
                                          </p:stCondLst>
                                        </p:cTn>
                                        <p:tgtEl>
                                          <p:spTgt spid="9219">
                                            <p:txEl>
                                              <p:pRg st="15" end="15"/>
                                            </p:txEl>
                                          </p:spTgt>
                                        </p:tgtEl>
                                        <p:attrNameLst>
                                          <p:attrName>style.visibility</p:attrName>
                                        </p:attrNameLst>
                                      </p:cBhvr>
                                      <p:to>
                                        <p:strVal val="visible"/>
                                      </p:to>
                                    </p:set>
                                    <p:animEffect transition="in" filter="diamond(in)">
                                      <p:cBhvr>
                                        <p:cTn id="44" dur="500"/>
                                        <p:tgtEl>
                                          <p:spTgt spid="9219">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9219" name="Rectangle 3"/>
          <p:cNvSpPr>
            <a:spLocks noGrp="1" noChangeArrowheads="1"/>
          </p:cNvSpPr>
          <p:nvPr>
            <p:ph type="subTitle" idx="1"/>
          </p:nvPr>
        </p:nvSpPr>
        <p:spPr>
          <a:xfrm>
            <a:off x="684213" y="2133600"/>
            <a:ext cx="7775575" cy="4105275"/>
          </a:xfrm>
        </p:spPr>
        <p:txBody>
          <a:bodyPr/>
          <a:lstStyle/>
          <a:p>
            <a:pPr eaLnBrk="1" hangingPunct="1">
              <a:lnSpc>
                <a:spcPct val="80000"/>
              </a:lnSpc>
            </a:pPr>
            <a:r>
              <a:rPr lang="de-DE" altLang="de-DE" sz="3200" b="1" smtClean="0"/>
              <a:t>Modul “Löschangriff“</a:t>
            </a:r>
          </a:p>
          <a:p>
            <a:pPr eaLnBrk="1" hangingPunct="1">
              <a:lnSpc>
                <a:spcPct val="80000"/>
              </a:lnSpc>
            </a:pPr>
            <a:endParaRPr lang="de-DE" altLang="de-DE" sz="1600" b="1" smtClean="0"/>
          </a:p>
          <a:p>
            <a:pPr eaLnBrk="1" hangingPunct="1">
              <a:lnSpc>
                <a:spcPct val="80000"/>
              </a:lnSpc>
            </a:pPr>
            <a:r>
              <a:rPr lang="de-DE" altLang="de-DE" sz="2000" b="1" smtClean="0"/>
              <a:t>Tätigkeiten Staffel:		</a:t>
            </a:r>
            <a:r>
              <a:rPr lang="de-DE" altLang="de-DE" sz="2400" b="1" smtClean="0">
                <a:solidFill>
                  <a:srgbClr val="C00000"/>
                </a:solidFill>
              </a:rPr>
              <a:t> Wassertrupp</a:t>
            </a:r>
          </a:p>
          <a:p>
            <a:pPr eaLnBrk="1" hangingPunct="1">
              <a:lnSpc>
                <a:spcPct val="80000"/>
              </a:lnSpc>
            </a:pPr>
            <a:endParaRPr lang="de-DE" altLang="de-DE" sz="2000" b="1" smtClean="0"/>
          </a:p>
          <a:p>
            <a:pPr eaLnBrk="1" hangingPunct="1">
              <a:lnSpc>
                <a:spcPct val="80000"/>
              </a:lnSpc>
              <a:buFont typeface="Wingdings" panose="05000000000000000000" pitchFamily="2" charset="2"/>
              <a:buChar char="Ø"/>
            </a:pPr>
            <a:r>
              <a:rPr lang="de-DE" altLang="de-DE" sz="2000" b="1" smtClean="0"/>
              <a:t> richtet die Wasserentnahme her</a:t>
            </a:r>
          </a:p>
          <a:p>
            <a:pPr eaLnBrk="1" hangingPunct="1">
              <a:lnSpc>
                <a:spcPct val="80000"/>
              </a:lnSpc>
            </a:pPr>
            <a:endParaRPr lang="de-DE" altLang="de-DE" sz="1600" b="1" smtClean="0"/>
          </a:p>
          <a:p>
            <a:pPr eaLnBrk="1" hangingPunct="1">
              <a:lnSpc>
                <a:spcPct val="80000"/>
              </a:lnSpc>
              <a:buFont typeface="Wingdings" panose="05000000000000000000" pitchFamily="2" charset="2"/>
              <a:buChar char="Ø"/>
            </a:pPr>
            <a:r>
              <a:rPr lang="de-DE" altLang="de-DE" sz="2000" b="1" smtClean="0"/>
              <a:t> verlegt B-Schläuche</a:t>
            </a:r>
          </a:p>
          <a:p>
            <a:pPr eaLnBrk="1" hangingPunct="1">
              <a:lnSpc>
                <a:spcPct val="80000"/>
              </a:lnSpc>
            </a:pPr>
            <a:endParaRPr lang="de-DE" altLang="de-DE" sz="2000" b="1" smtClean="0"/>
          </a:p>
          <a:p>
            <a:pPr eaLnBrk="1" hangingPunct="1">
              <a:lnSpc>
                <a:spcPct val="80000"/>
              </a:lnSpc>
              <a:buFont typeface="Wingdings" panose="05000000000000000000" pitchFamily="2" charset="2"/>
              <a:buChar char="Ø"/>
            </a:pPr>
            <a:r>
              <a:rPr lang="de-DE" altLang="de-DE" sz="2000" b="1" smtClean="0"/>
              <a:t> sichert die Wasserentnahme ab</a:t>
            </a:r>
          </a:p>
          <a:p>
            <a:pPr eaLnBrk="1" hangingPunct="1">
              <a:lnSpc>
                <a:spcPct val="80000"/>
              </a:lnSpc>
              <a:buFont typeface="Wingdings" panose="05000000000000000000" pitchFamily="2" charset="2"/>
              <a:buChar char="Ø"/>
            </a:pPr>
            <a:endParaRPr lang="de-DE" altLang="de-DE" sz="2000" b="1" smtClean="0"/>
          </a:p>
          <a:p>
            <a:pPr eaLnBrk="1" hangingPunct="1">
              <a:lnSpc>
                <a:spcPct val="80000"/>
              </a:lnSpc>
              <a:buFont typeface="Wingdings" panose="05000000000000000000" pitchFamily="2" charset="2"/>
              <a:buChar char="Ø"/>
            </a:pPr>
            <a:r>
              <a:rPr lang="de-DE" altLang="de-DE" sz="2000" b="1" smtClean="0"/>
              <a:t> meldet sich ausgerüstet beim Staffelführer/in</a:t>
            </a:r>
          </a:p>
          <a:p>
            <a:pPr eaLnBrk="1" hangingPunct="1">
              <a:lnSpc>
                <a:spcPct val="80000"/>
              </a:lnSpc>
              <a:buFont typeface="Wingdings" panose="05000000000000000000" pitchFamily="2" charset="2"/>
              <a:buChar char="Ø"/>
            </a:pPr>
            <a:endParaRPr lang="de-DE" altLang="de-DE" sz="2000" b="1" smtClean="0"/>
          </a:p>
          <a:p>
            <a:pPr eaLnBrk="1" hangingPunct="1">
              <a:lnSpc>
                <a:spcPct val="80000"/>
              </a:lnSpc>
              <a:buFont typeface="Wingdings" panose="05000000000000000000" pitchFamily="2" charset="2"/>
              <a:buChar char="Ø"/>
            </a:pPr>
            <a:r>
              <a:rPr lang="de-DE" altLang="de-DE" sz="2000" b="1" smtClean="0"/>
              <a:t> nimmt gegebenenfalls den Schlauchwechsel vor</a:t>
            </a:r>
          </a:p>
        </p:txBody>
      </p:sp>
      <p:sp>
        <p:nvSpPr>
          <p:cNvPr id="38916"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2" name="Picture 2" descr="Bildergebnis für Bilder Standroh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525" y="3141663"/>
            <a:ext cx="86995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4" descr="Bildergebnis für Bilder Überflurhydrant">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8850" y="2205038"/>
            <a:ext cx="97155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8" name="Picture 6" descr="Bildergebnis für Bilder Überflurhydrant">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72450" y="2492375"/>
            <a:ext cx="684213"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0" name="Picture 8" descr="Bildergebnis für Bilder Unterflurhydrant">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00788" y="4005263"/>
            <a:ext cx="887412"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2" name="Picture 10" descr="Bildergebnis für Bilder Unterflurhydrant">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4499119">
            <a:off x="6615907" y="3161506"/>
            <a:ext cx="1087438"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4" name="Picture 12" descr="Bildergebnis für Bilder Verkehrsleitkegel">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19925" y="4437063"/>
            <a:ext cx="17494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0" descr="LFV_4C"/>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Grafik 12"/>
          <p:cNvPicPr>
            <a:picLocks noChangeAspect="1"/>
          </p:cNvPicPr>
          <p:nvPr/>
        </p:nvPicPr>
        <p:blipFill>
          <a:blip r:embed="rId15"/>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19">
                                            <p:txEl>
                                              <p:pRg st="4" end="4"/>
                                            </p:txEl>
                                          </p:spTgt>
                                        </p:tgtEl>
                                        <p:attrNameLst>
                                          <p:attrName>style.visibility</p:attrName>
                                        </p:attrNameLst>
                                      </p:cBhvr>
                                      <p:to>
                                        <p:strVal val="visible"/>
                                      </p:to>
                                    </p:set>
                                    <p:animEffect transition="in" filter="blinds(horizontal)">
                                      <p:cBhvr>
                                        <p:cTn id="7" dur="500"/>
                                        <p:tgtEl>
                                          <p:spTgt spid="9219">
                                            <p:txEl>
                                              <p:pRg st="4" end="4"/>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par>
                                <p:cTn id="12" presetID="3" presetClass="entr" presetSubtype="10" fill="hold" nodeType="withEffect">
                                  <p:stCondLst>
                                    <p:cond delay="0"/>
                                  </p:stCondLst>
                                  <p:childTnLst>
                                    <p:set>
                                      <p:cBhvr>
                                        <p:cTn id="13" dur="1" fill="hold">
                                          <p:stCondLst>
                                            <p:cond delay="0"/>
                                          </p:stCondLst>
                                        </p:cTn>
                                        <p:tgtEl>
                                          <p:spTgt spid="38920"/>
                                        </p:tgtEl>
                                        <p:attrNameLst>
                                          <p:attrName>style.visibility</p:attrName>
                                        </p:attrNameLst>
                                      </p:cBhvr>
                                      <p:to>
                                        <p:strVal val="visible"/>
                                      </p:to>
                                    </p:set>
                                    <p:animEffect transition="in" filter="blinds(horizontal)">
                                      <p:cBhvr>
                                        <p:cTn id="14" dur="500"/>
                                        <p:tgtEl>
                                          <p:spTgt spid="38920"/>
                                        </p:tgtEl>
                                      </p:cBhvr>
                                    </p:animEffect>
                                  </p:childTnLst>
                                </p:cTn>
                              </p:par>
                              <p:par>
                                <p:cTn id="15" presetID="3" presetClass="entr" presetSubtype="10" fill="hold" nodeType="withEffect">
                                  <p:stCondLst>
                                    <p:cond delay="0"/>
                                  </p:stCondLst>
                                  <p:childTnLst>
                                    <p:set>
                                      <p:cBhvr>
                                        <p:cTn id="16" dur="1" fill="hold">
                                          <p:stCondLst>
                                            <p:cond delay="0"/>
                                          </p:stCondLst>
                                        </p:cTn>
                                        <p:tgtEl>
                                          <p:spTgt spid="38922"/>
                                        </p:tgtEl>
                                        <p:attrNameLst>
                                          <p:attrName>style.visibility</p:attrName>
                                        </p:attrNameLst>
                                      </p:cBhvr>
                                      <p:to>
                                        <p:strVal val="visible"/>
                                      </p:to>
                                    </p:set>
                                    <p:animEffect transition="in" filter="blinds(horizontal)">
                                      <p:cBhvr>
                                        <p:cTn id="17" dur="500"/>
                                        <p:tgtEl>
                                          <p:spTgt spid="38922"/>
                                        </p:tgtEl>
                                      </p:cBhvr>
                                    </p:animEffect>
                                  </p:childTnLst>
                                </p:cTn>
                              </p:par>
                              <p:par>
                                <p:cTn id="18" presetID="2" presetClass="entr" presetSubtype="2"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1+#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38918"/>
                                        </p:tgtEl>
                                        <p:attrNameLst>
                                          <p:attrName>style.visibility</p:attrName>
                                        </p:attrNameLst>
                                      </p:cBhvr>
                                      <p:to>
                                        <p:strVal val="visible"/>
                                      </p:to>
                                    </p:set>
                                    <p:anim calcmode="lin" valueType="num">
                                      <p:cBhvr additive="base">
                                        <p:cTn id="24" dur="500" fill="hold"/>
                                        <p:tgtEl>
                                          <p:spTgt spid="38918"/>
                                        </p:tgtEl>
                                        <p:attrNameLst>
                                          <p:attrName>ppt_x</p:attrName>
                                        </p:attrNameLst>
                                      </p:cBhvr>
                                      <p:tavLst>
                                        <p:tav tm="0">
                                          <p:val>
                                            <p:strVal val="1+#ppt_w/2"/>
                                          </p:val>
                                        </p:tav>
                                        <p:tav tm="100000">
                                          <p:val>
                                            <p:strVal val="#ppt_x"/>
                                          </p:val>
                                        </p:tav>
                                      </p:tavLst>
                                    </p:anim>
                                    <p:anim calcmode="lin" valueType="num">
                                      <p:cBhvr additive="base">
                                        <p:cTn id="25" dur="500" fill="hold"/>
                                        <p:tgtEl>
                                          <p:spTgt spid="38918"/>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8" presetClass="entr" presetSubtype="16" fill="hold" nodeType="clickEffect">
                                  <p:stCondLst>
                                    <p:cond delay="0"/>
                                  </p:stCondLst>
                                  <p:childTnLst>
                                    <p:set>
                                      <p:cBhvr>
                                        <p:cTn id="29" dur="1" fill="hold">
                                          <p:stCondLst>
                                            <p:cond delay="0"/>
                                          </p:stCondLst>
                                        </p:cTn>
                                        <p:tgtEl>
                                          <p:spTgt spid="9219">
                                            <p:txEl>
                                              <p:pRg st="6" end="6"/>
                                            </p:txEl>
                                          </p:spTgt>
                                        </p:tgtEl>
                                        <p:attrNameLst>
                                          <p:attrName>style.visibility</p:attrName>
                                        </p:attrNameLst>
                                      </p:cBhvr>
                                      <p:to>
                                        <p:strVal val="visible"/>
                                      </p:to>
                                    </p:set>
                                    <p:animEffect transition="in" filter="diamond(in)">
                                      <p:cBhvr>
                                        <p:cTn id="30" dur="1000"/>
                                        <p:tgtEl>
                                          <p:spTgt spid="9219">
                                            <p:txEl>
                                              <p:pRg st="6" end="6"/>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9219">
                                            <p:txEl>
                                              <p:pRg st="8" end="8"/>
                                            </p:txEl>
                                          </p:spTgt>
                                        </p:tgtEl>
                                        <p:attrNameLst>
                                          <p:attrName>style.visibility</p:attrName>
                                        </p:attrNameLst>
                                      </p:cBhvr>
                                      <p:to>
                                        <p:strVal val="visible"/>
                                      </p:to>
                                    </p:set>
                                    <p:animEffect transition="in" filter="blinds(horizontal)">
                                      <p:cBhvr>
                                        <p:cTn id="35" dur="500"/>
                                        <p:tgtEl>
                                          <p:spTgt spid="9219">
                                            <p:txEl>
                                              <p:pRg st="8" end="8"/>
                                            </p:txEl>
                                          </p:spTgt>
                                        </p:tgtEl>
                                      </p:cBhvr>
                                    </p:animEffect>
                                  </p:childTnLst>
                                </p:cTn>
                              </p:par>
                              <p:par>
                                <p:cTn id="36" presetID="2" presetClass="entr" presetSubtype="2" fill="hold" nodeType="withEffect">
                                  <p:stCondLst>
                                    <p:cond delay="0"/>
                                  </p:stCondLst>
                                  <p:childTnLst>
                                    <p:set>
                                      <p:cBhvr>
                                        <p:cTn id="37" dur="1" fill="hold">
                                          <p:stCondLst>
                                            <p:cond delay="0"/>
                                          </p:stCondLst>
                                        </p:cTn>
                                        <p:tgtEl>
                                          <p:spTgt spid="38924"/>
                                        </p:tgtEl>
                                        <p:attrNameLst>
                                          <p:attrName>style.visibility</p:attrName>
                                        </p:attrNameLst>
                                      </p:cBhvr>
                                      <p:to>
                                        <p:strVal val="visible"/>
                                      </p:to>
                                    </p:set>
                                    <p:anim calcmode="lin" valueType="num">
                                      <p:cBhvr additive="base">
                                        <p:cTn id="38" dur="500" fill="hold"/>
                                        <p:tgtEl>
                                          <p:spTgt spid="38924"/>
                                        </p:tgtEl>
                                        <p:attrNameLst>
                                          <p:attrName>ppt_x</p:attrName>
                                        </p:attrNameLst>
                                      </p:cBhvr>
                                      <p:tavLst>
                                        <p:tav tm="0">
                                          <p:val>
                                            <p:strVal val="1+#ppt_w/2"/>
                                          </p:val>
                                        </p:tav>
                                        <p:tav tm="100000">
                                          <p:val>
                                            <p:strVal val="#ppt_x"/>
                                          </p:val>
                                        </p:tav>
                                      </p:tavLst>
                                    </p:anim>
                                    <p:anim calcmode="lin" valueType="num">
                                      <p:cBhvr additive="base">
                                        <p:cTn id="39" dur="500" fill="hold"/>
                                        <p:tgtEl>
                                          <p:spTgt spid="38924"/>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nodeType="clickEffect">
                                  <p:stCondLst>
                                    <p:cond delay="0"/>
                                  </p:stCondLst>
                                  <p:childTnLst>
                                    <p:set>
                                      <p:cBhvr>
                                        <p:cTn id="43" dur="1" fill="hold">
                                          <p:stCondLst>
                                            <p:cond delay="0"/>
                                          </p:stCondLst>
                                        </p:cTn>
                                        <p:tgtEl>
                                          <p:spTgt spid="9219">
                                            <p:txEl>
                                              <p:pRg st="10" end="10"/>
                                            </p:txEl>
                                          </p:spTgt>
                                        </p:tgtEl>
                                        <p:attrNameLst>
                                          <p:attrName>style.visibility</p:attrName>
                                        </p:attrNameLst>
                                      </p:cBhvr>
                                      <p:to>
                                        <p:strVal val="visible"/>
                                      </p:to>
                                    </p:set>
                                    <p:animEffect transition="in" filter="blinds(horizontal)">
                                      <p:cBhvr>
                                        <p:cTn id="44" dur="500"/>
                                        <p:tgtEl>
                                          <p:spTgt spid="9219">
                                            <p:txEl>
                                              <p:pRg st="10" end="10"/>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nodeType="clickEffect">
                                  <p:stCondLst>
                                    <p:cond delay="0"/>
                                  </p:stCondLst>
                                  <p:childTnLst>
                                    <p:set>
                                      <p:cBhvr>
                                        <p:cTn id="48" dur="1" fill="hold">
                                          <p:stCondLst>
                                            <p:cond delay="0"/>
                                          </p:stCondLst>
                                        </p:cTn>
                                        <p:tgtEl>
                                          <p:spTgt spid="9219">
                                            <p:txEl>
                                              <p:pRg st="12" end="12"/>
                                            </p:txEl>
                                          </p:spTgt>
                                        </p:tgtEl>
                                        <p:attrNameLst>
                                          <p:attrName>style.visibility</p:attrName>
                                        </p:attrNameLst>
                                      </p:cBhvr>
                                      <p:to>
                                        <p:strVal val="visible"/>
                                      </p:to>
                                    </p:set>
                                    <p:animEffect transition="in" filter="blinds(horizontal)">
                                      <p:cBhvr>
                                        <p:cTn id="49" dur="500"/>
                                        <p:tgtEl>
                                          <p:spTgt spid="921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9219" name="Rectangle 3"/>
          <p:cNvSpPr>
            <a:spLocks noGrp="1" noChangeArrowheads="1"/>
          </p:cNvSpPr>
          <p:nvPr>
            <p:ph type="subTitle" idx="1"/>
          </p:nvPr>
        </p:nvSpPr>
        <p:spPr>
          <a:xfrm>
            <a:off x="684213" y="2060575"/>
            <a:ext cx="7775575" cy="4105275"/>
          </a:xfrm>
        </p:spPr>
        <p:txBody>
          <a:bodyPr/>
          <a:lstStyle/>
          <a:p>
            <a:pPr eaLnBrk="1" hangingPunct="1">
              <a:lnSpc>
                <a:spcPct val="80000"/>
              </a:lnSpc>
            </a:pPr>
            <a:r>
              <a:rPr lang="de-DE" altLang="de-DE" sz="3200" b="1" smtClean="0"/>
              <a:t>Modul “Löschangriff“</a:t>
            </a:r>
          </a:p>
          <a:p>
            <a:pPr eaLnBrk="1" hangingPunct="1">
              <a:lnSpc>
                <a:spcPct val="80000"/>
              </a:lnSpc>
            </a:pPr>
            <a:endParaRPr lang="de-DE" altLang="de-DE" sz="1000" b="1" smtClean="0"/>
          </a:p>
          <a:p>
            <a:pPr eaLnBrk="1" hangingPunct="1">
              <a:lnSpc>
                <a:spcPct val="80000"/>
              </a:lnSpc>
            </a:pPr>
            <a:r>
              <a:rPr lang="de-DE" altLang="de-DE" sz="2000" b="1" smtClean="0"/>
              <a:t>Tätigkeiten Gruppe:	</a:t>
            </a:r>
            <a:r>
              <a:rPr lang="de-DE" altLang="de-DE" sz="2400" b="1" smtClean="0">
                <a:solidFill>
                  <a:srgbClr val="C00000"/>
                </a:solidFill>
              </a:rPr>
              <a:t>Gruppenführer/in</a:t>
            </a:r>
          </a:p>
          <a:p>
            <a:pPr eaLnBrk="1" hangingPunct="1">
              <a:lnSpc>
                <a:spcPct val="80000"/>
              </a:lnSpc>
            </a:pPr>
            <a:endParaRPr lang="de-DE" altLang="de-DE" sz="1000" b="1" smtClean="0"/>
          </a:p>
          <a:p>
            <a:pPr eaLnBrk="1" hangingPunct="1">
              <a:lnSpc>
                <a:spcPct val="80000"/>
              </a:lnSpc>
              <a:buFont typeface="Wingdings" panose="05000000000000000000" pitchFamily="2" charset="2"/>
              <a:buChar char="Ø"/>
            </a:pPr>
            <a:r>
              <a:rPr lang="de-DE" altLang="de-DE" sz="2000" b="1" smtClean="0"/>
              <a:t> Auftrag vom Bahnleiter/in</a:t>
            </a:r>
          </a:p>
          <a:p>
            <a:pPr eaLnBrk="1" hangingPunct="1">
              <a:lnSpc>
                <a:spcPct val="80000"/>
              </a:lnSpc>
            </a:pPr>
            <a:endParaRPr lang="de-DE" altLang="de-DE" sz="1000" b="1" smtClean="0"/>
          </a:p>
          <a:p>
            <a:pPr eaLnBrk="1" hangingPunct="1">
              <a:lnSpc>
                <a:spcPct val="80000"/>
              </a:lnSpc>
              <a:buFont typeface="Wingdings" panose="05000000000000000000" pitchFamily="2" charset="2"/>
              <a:buChar char="Ø"/>
            </a:pPr>
            <a:r>
              <a:rPr lang="de-DE" altLang="de-DE" sz="2000" b="1" smtClean="0"/>
              <a:t> Mitteilen der Lage an die Gruppe</a:t>
            </a:r>
          </a:p>
          <a:p>
            <a:pPr eaLnBrk="1" hangingPunct="1">
              <a:lnSpc>
                <a:spcPct val="80000"/>
              </a:lnSpc>
            </a:pPr>
            <a:endParaRPr lang="de-DE" altLang="de-DE" sz="1000" b="1" smtClean="0"/>
          </a:p>
          <a:p>
            <a:pPr eaLnBrk="1" hangingPunct="1">
              <a:lnSpc>
                <a:spcPct val="80000"/>
              </a:lnSpc>
              <a:buFont typeface="Wingdings" panose="05000000000000000000" pitchFamily="2" charset="2"/>
              <a:buChar char="Ø"/>
            </a:pPr>
            <a:r>
              <a:rPr lang="de-DE" altLang="de-DE" sz="2000" b="1" smtClean="0"/>
              <a:t> Wasserentnahmestelle</a:t>
            </a:r>
          </a:p>
          <a:p>
            <a:pPr eaLnBrk="1" hangingPunct="1">
              <a:lnSpc>
                <a:spcPct val="80000"/>
              </a:lnSpc>
              <a:buFont typeface="Wingdings" panose="05000000000000000000" pitchFamily="2" charset="2"/>
              <a:buChar char="Ø"/>
            </a:pPr>
            <a:r>
              <a:rPr lang="de-DE" altLang="de-DE" sz="2000" b="1" smtClean="0"/>
              <a:t> Lage des Verteilers</a:t>
            </a:r>
          </a:p>
          <a:p>
            <a:pPr eaLnBrk="1" hangingPunct="1">
              <a:lnSpc>
                <a:spcPct val="80000"/>
              </a:lnSpc>
              <a:buFont typeface="Wingdings" panose="05000000000000000000" pitchFamily="2" charset="2"/>
              <a:buChar char="Ø"/>
            </a:pPr>
            <a:r>
              <a:rPr lang="de-DE" altLang="de-DE" sz="2000" b="1" smtClean="0"/>
              <a:t> Befehl an den Angriffstrupp</a:t>
            </a:r>
          </a:p>
          <a:p>
            <a:pPr eaLnBrk="1" hangingPunct="1">
              <a:lnSpc>
                <a:spcPct val="80000"/>
              </a:lnSpc>
            </a:pPr>
            <a:endParaRPr lang="de-DE" altLang="de-DE" sz="1000" b="1" smtClean="0"/>
          </a:p>
          <a:p>
            <a:pPr eaLnBrk="1" hangingPunct="1">
              <a:lnSpc>
                <a:spcPct val="80000"/>
              </a:lnSpc>
              <a:buFont typeface="Wingdings" panose="05000000000000000000" pitchFamily="2" charset="2"/>
              <a:buChar char="Ø"/>
            </a:pPr>
            <a:r>
              <a:rPr lang="de-DE" altLang="de-DE" sz="2000" b="1" smtClean="0"/>
              <a:t> Befehl an den Schlauchtrupp für den 	Schlauchwechsel</a:t>
            </a:r>
          </a:p>
          <a:p>
            <a:pPr eaLnBrk="1" hangingPunct="1">
              <a:lnSpc>
                <a:spcPct val="80000"/>
              </a:lnSpc>
            </a:pPr>
            <a:endParaRPr lang="de-DE" altLang="de-DE" sz="1000" b="1" smtClean="0"/>
          </a:p>
          <a:p>
            <a:pPr eaLnBrk="1" hangingPunct="1">
              <a:lnSpc>
                <a:spcPct val="80000"/>
              </a:lnSpc>
              <a:buFont typeface="Wingdings" panose="05000000000000000000" pitchFamily="2" charset="2"/>
              <a:buChar char="Ø"/>
            </a:pPr>
            <a:r>
              <a:rPr lang="de-DE" altLang="de-DE" sz="2000" b="1" smtClean="0"/>
              <a:t>Befehl für Übungsende</a:t>
            </a:r>
          </a:p>
        </p:txBody>
      </p:sp>
      <p:sp>
        <p:nvSpPr>
          <p:cNvPr id="39940"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4" end="4"/>
                                            </p:txEl>
                                          </p:spTgt>
                                        </p:tgtEl>
                                        <p:attrNameLst>
                                          <p:attrName>style.visibility</p:attrName>
                                        </p:attrNameLst>
                                      </p:cBhvr>
                                      <p:to>
                                        <p:strVal val="visible"/>
                                      </p:to>
                                    </p:set>
                                    <p:anim calcmode="lin" valueType="num">
                                      <p:cBhvr additive="base">
                                        <p:cTn id="7"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6" end="6"/>
                                            </p:txEl>
                                          </p:spTgt>
                                        </p:tgtEl>
                                        <p:attrNameLst>
                                          <p:attrName>style.visibility</p:attrName>
                                        </p:attrNameLst>
                                      </p:cBhvr>
                                      <p:to>
                                        <p:strVal val="visible"/>
                                      </p:to>
                                    </p:set>
                                    <p:anim calcmode="lin" valueType="num">
                                      <p:cBhvr additive="base">
                                        <p:cTn id="13"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ntr" presetSubtype="16" fill="hold" nodeType="clickEffect">
                                  <p:stCondLst>
                                    <p:cond delay="0"/>
                                  </p:stCondLst>
                                  <p:childTnLst>
                                    <p:set>
                                      <p:cBhvr>
                                        <p:cTn id="18" dur="1" fill="hold">
                                          <p:stCondLst>
                                            <p:cond delay="0"/>
                                          </p:stCondLst>
                                        </p:cTn>
                                        <p:tgtEl>
                                          <p:spTgt spid="9219">
                                            <p:txEl>
                                              <p:pRg st="8" end="8"/>
                                            </p:txEl>
                                          </p:spTgt>
                                        </p:tgtEl>
                                        <p:attrNameLst>
                                          <p:attrName>style.visibility</p:attrName>
                                        </p:attrNameLst>
                                      </p:cBhvr>
                                      <p:to>
                                        <p:strVal val="visible"/>
                                      </p:to>
                                    </p:set>
                                    <p:animEffect transition="in" filter="diamond(in)">
                                      <p:cBhvr>
                                        <p:cTn id="19" dur="1000"/>
                                        <p:tgtEl>
                                          <p:spTgt spid="9219">
                                            <p:txEl>
                                              <p:pRg st="8" end="8"/>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9219">
                                            <p:txEl>
                                              <p:pRg st="9" end="9"/>
                                            </p:txEl>
                                          </p:spTgt>
                                        </p:tgtEl>
                                        <p:attrNameLst>
                                          <p:attrName>style.visibility</p:attrName>
                                        </p:attrNameLst>
                                      </p:cBhvr>
                                      <p:to>
                                        <p:strVal val="visible"/>
                                      </p:to>
                                    </p:set>
                                    <p:animEffect transition="in" filter="diamond(in)">
                                      <p:cBhvr>
                                        <p:cTn id="22" dur="1000"/>
                                        <p:tgtEl>
                                          <p:spTgt spid="9219">
                                            <p:txEl>
                                              <p:pRg st="9" end="9"/>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9219">
                                            <p:txEl>
                                              <p:pRg st="10" end="10"/>
                                            </p:txEl>
                                          </p:spTgt>
                                        </p:tgtEl>
                                        <p:attrNameLst>
                                          <p:attrName>style.visibility</p:attrName>
                                        </p:attrNameLst>
                                      </p:cBhvr>
                                      <p:to>
                                        <p:strVal val="visible"/>
                                      </p:to>
                                    </p:set>
                                    <p:animEffect transition="in" filter="diamond(in)">
                                      <p:cBhvr>
                                        <p:cTn id="25" dur="1000"/>
                                        <p:tgtEl>
                                          <p:spTgt spid="9219">
                                            <p:txEl>
                                              <p:pRg st="10" end="1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9219">
                                            <p:txEl>
                                              <p:pRg st="12" end="12"/>
                                            </p:txEl>
                                          </p:spTgt>
                                        </p:tgtEl>
                                        <p:attrNameLst>
                                          <p:attrName>style.visibility</p:attrName>
                                        </p:attrNameLst>
                                      </p:cBhvr>
                                      <p:to>
                                        <p:strVal val="visible"/>
                                      </p:to>
                                    </p:set>
                                    <p:anim calcmode="lin" valueType="num">
                                      <p:cBhvr additive="base">
                                        <p:cTn id="30" dur="500" fill="hold"/>
                                        <p:tgtEl>
                                          <p:spTgt spid="9219">
                                            <p:txEl>
                                              <p:pRg st="12" end="1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9219">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9219">
                                            <p:txEl>
                                              <p:pRg st="14" end="14"/>
                                            </p:txEl>
                                          </p:spTgt>
                                        </p:tgtEl>
                                        <p:attrNameLst>
                                          <p:attrName>style.visibility</p:attrName>
                                        </p:attrNameLst>
                                      </p:cBhvr>
                                      <p:to>
                                        <p:strVal val="visible"/>
                                      </p:to>
                                    </p:set>
                                    <p:anim calcmode="lin" valueType="num">
                                      <p:cBhvr additive="base">
                                        <p:cTn id="36" dur="500" fill="hold"/>
                                        <p:tgtEl>
                                          <p:spTgt spid="9219">
                                            <p:txEl>
                                              <p:pRg st="14" end="1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9219">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9219" name="Rectangle 3"/>
          <p:cNvSpPr>
            <a:spLocks noGrp="1" noChangeArrowheads="1"/>
          </p:cNvSpPr>
          <p:nvPr>
            <p:ph type="subTitle" idx="1"/>
          </p:nvPr>
        </p:nvSpPr>
        <p:spPr>
          <a:xfrm>
            <a:off x="684213" y="2060575"/>
            <a:ext cx="7775575" cy="4105275"/>
          </a:xfrm>
        </p:spPr>
        <p:txBody>
          <a:bodyPr/>
          <a:lstStyle/>
          <a:p>
            <a:pPr eaLnBrk="1" hangingPunct="1">
              <a:lnSpc>
                <a:spcPct val="80000"/>
              </a:lnSpc>
            </a:pPr>
            <a:r>
              <a:rPr lang="de-DE" altLang="de-DE" sz="3200" b="1" smtClean="0"/>
              <a:t>Modul “Löschangriff“</a:t>
            </a:r>
          </a:p>
          <a:p>
            <a:pPr eaLnBrk="1" hangingPunct="1">
              <a:lnSpc>
                <a:spcPct val="80000"/>
              </a:lnSpc>
            </a:pPr>
            <a:endParaRPr lang="de-DE" altLang="de-DE" sz="1600" b="1" smtClean="0"/>
          </a:p>
          <a:p>
            <a:pPr eaLnBrk="1" hangingPunct="1">
              <a:lnSpc>
                <a:spcPct val="80000"/>
              </a:lnSpc>
            </a:pPr>
            <a:r>
              <a:rPr lang="de-DE" altLang="de-DE" sz="2000" b="1" smtClean="0"/>
              <a:t>Tätigkeiten Gruppe:	</a:t>
            </a:r>
            <a:r>
              <a:rPr lang="de-DE" altLang="de-DE" sz="2400" b="1" smtClean="0">
                <a:solidFill>
                  <a:srgbClr val="C00000"/>
                </a:solidFill>
              </a:rPr>
              <a:t>Maschinist/in</a:t>
            </a:r>
          </a:p>
          <a:p>
            <a:pPr eaLnBrk="1" hangingPunct="1">
              <a:lnSpc>
                <a:spcPct val="80000"/>
              </a:lnSpc>
            </a:pPr>
            <a:endParaRPr lang="de-DE" altLang="de-DE" sz="2000" b="1" smtClean="0"/>
          </a:p>
          <a:p>
            <a:pPr eaLnBrk="1" hangingPunct="1">
              <a:lnSpc>
                <a:spcPct val="80000"/>
              </a:lnSpc>
              <a:buFont typeface="Wingdings" panose="05000000000000000000" pitchFamily="2" charset="2"/>
              <a:buChar char="Ø"/>
            </a:pPr>
            <a:r>
              <a:rPr lang="de-DE" altLang="de-DE" sz="2000" b="1" smtClean="0"/>
              <a:t> fährt das Fahrzeug</a:t>
            </a:r>
          </a:p>
          <a:p>
            <a:pPr eaLnBrk="1" hangingPunct="1">
              <a:lnSpc>
                <a:spcPct val="80000"/>
              </a:lnSpc>
              <a:buFont typeface="Wingdings" panose="05000000000000000000" pitchFamily="2" charset="2"/>
              <a:buChar char="Ø"/>
            </a:pPr>
            <a:endParaRPr lang="de-DE" altLang="de-DE" sz="2000" b="1" smtClean="0"/>
          </a:p>
          <a:p>
            <a:pPr eaLnBrk="1" hangingPunct="1">
              <a:lnSpc>
                <a:spcPct val="80000"/>
              </a:lnSpc>
              <a:buFont typeface="Wingdings" panose="05000000000000000000" pitchFamily="2" charset="2"/>
              <a:buChar char="Ø"/>
            </a:pPr>
            <a:r>
              <a:rPr lang="de-DE" altLang="de-DE" sz="2000" b="1" smtClean="0"/>
              <a:t> sichert die Einsatzstelle</a:t>
            </a:r>
          </a:p>
          <a:p>
            <a:pPr eaLnBrk="1" hangingPunct="1">
              <a:lnSpc>
                <a:spcPct val="80000"/>
              </a:lnSpc>
              <a:buFont typeface="Wingdings" panose="05000000000000000000" pitchFamily="2" charset="2"/>
              <a:buChar char="Ø"/>
            </a:pPr>
            <a:endParaRPr lang="de-DE" altLang="de-DE" sz="2000" b="1" smtClean="0"/>
          </a:p>
          <a:p>
            <a:pPr eaLnBrk="1" hangingPunct="1">
              <a:lnSpc>
                <a:spcPct val="80000"/>
              </a:lnSpc>
              <a:buFont typeface="Wingdings" panose="05000000000000000000" pitchFamily="2" charset="2"/>
              <a:buChar char="Ø"/>
            </a:pPr>
            <a:r>
              <a:rPr lang="de-DE" altLang="de-DE" sz="2000" b="1" smtClean="0"/>
              <a:t> unterstützt die Trupps bei der Entnahme </a:t>
            </a:r>
          </a:p>
          <a:p>
            <a:pPr eaLnBrk="1" hangingPunct="1">
              <a:lnSpc>
                <a:spcPct val="80000"/>
              </a:lnSpc>
            </a:pPr>
            <a:r>
              <a:rPr lang="de-DE" altLang="de-DE" sz="2000" b="1" smtClean="0"/>
              <a:t>	von Geräten</a:t>
            </a:r>
          </a:p>
          <a:p>
            <a:pPr eaLnBrk="1" hangingPunct="1">
              <a:lnSpc>
                <a:spcPct val="80000"/>
              </a:lnSpc>
              <a:buFont typeface="Wingdings" panose="05000000000000000000" pitchFamily="2" charset="2"/>
              <a:buChar char="Ø"/>
            </a:pPr>
            <a:endParaRPr lang="de-DE" altLang="de-DE" sz="2000" b="1" smtClean="0"/>
          </a:p>
          <a:p>
            <a:pPr eaLnBrk="1" hangingPunct="1">
              <a:lnSpc>
                <a:spcPct val="80000"/>
              </a:lnSpc>
              <a:buFont typeface="Wingdings" panose="05000000000000000000" pitchFamily="2" charset="2"/>
              <a:buChar char="Ø"/>
            </a:pPr>
            <a:r>
              <a:rPr lang="de-DE" altLang="de-DE" sz="2000" b="1" smtClean="0"/>
              <a:t> bedient die PFPN/FPN</a:t>
            </a:r>
          </a:p>
        </p:txBody>
      </p:sp>
      <p:sp>
        <p:nvSpPr>
          <p:cNvPr id="40964"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37890" name="Picture 2" descr="Bildergebnis für Bilder führerschei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525" y="3213100"/>
            <a:ext cx="1492250" cy="100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LFV_4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7"/>
          <p:cNvPicPr>
            <a:picLocks noChangeAspect="1"/>
          </p:cNvPicPr>
          <p:nvPr/>
        </p:nvPicPr>
        <p:blipFill>
          <a:blip r:embed="rId5"/>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19">
                                            <p:txEl>
                                              <p:pRg st="4" end="4"/>
                                            </p:txEl>
                                          </p:spTgt>
                                        </p:tgtEl>
                                        <p:attrNameLst>
                                          <p:attrName>style.visibility</p:attrName>
                                        </p:attrNameLst>
                                      </p:cBhvr>
                                      <p:to>
                                        <p:strVal val="visible"/>
                                      </p:to>
                                    </p:set>
                                    <p:animEffect transition="in" filter="blinds(horizontal)">
                                      <p:cBhvr>
                                        <p:cTn id="7" dur="500"/>
                                        <p:tgtEl>
                                          <p:spTgt spid="9219">
                                            <p:txEl>
                                              <p:pRg st="4" end="4"/>
                                            </p:txEl>
                                          </p:spTgt>
                                        </p:tgtEl>
                                      </p:cBhvr>
                                    </p:animEffect>
                                  </p:childTnLst>
                                </p:cTn>
                              </p:par>
                              <p:par>
                                <p:cTn id="8" presetID="2" presetClass="entr" presetSubtype="2" fill="hold" nodeType="withEffect">
                                  <p:stCondLst>
                                    <p:cond delay="0"/>
                                  </p:stCondLst>
                                  <p:childTnLst>
                                    <p:set>
                                      <p:cBhvr>
                                        <p:cTn id="9" dur="1" fill="hold">
                                          <p:stCondLst>
                                            <p:cond delay="0"/>
                                          </p:stCondLst>
                                        </p:cTn>
                                        <p:tgtEl>
                                          <p:spTgt spid="37890"/>
                                        </p:tgtEl>
                                        <p:attrNameLst>
                                          <p:attrName>style.visibility</p:attrName>
                                        </p:attrNameLst>
                                      </p:cBhvr>
                                      <p:to>
                                        <p:strVal val="visible"/>
                                      </p:to>
                                    </p:set>
                                    <p:anim calcmode="lin" valueType="num">
                                      <p:cBhvr additive="base">
                                        <p:cTn id="10" dur="500" fill="hold"/>
                                        <p:tgtEl>
                                          <p:spTgt spid="37890"/>
                                        </p:tgtEl>
                                        <p:attrNameLst>
                                          <p:attrName>ppt_x</p:attrName>
                                        </p:attrNameLst>
                                      </p:cBhvr>
                                      <p:tavLst>
                                        <p:tav tm="0">
                                          <p:val>
                                            <p:strVal val="1+#ppt_w/2"/>
                                          </p:val>
                                        </p:tav>
                                        <p:tav tm="100000">
                                          <p:val>
                                            <p:strVal val="#ppt_x"/>
                                          </p:val>
                                        </p:tav>
                                      </p:tavLst>
                                    </p:anim>
                                    <p:anim calcmode="lin" valueType="num">
                                      <p:cBhvr additive="base">
                                        <p:cTn id="11" dur="500" fill="hold"/>
                                        <p:tgtEl>
                                          <p:spTgt spid="37890"/>
                                        </p:tgtEl>
                                        <p:attrNameLst>
                                          <p:attrName>ppt_y</p:attrName>
                                        </p:attrNameLst>
                                      </p:cBhvr>
                                      <p:tavLst>
                                        <p:tav tm="0">
                                          <p:val>
                                            <p:strVal val="#ppt_y"/>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9219">
                                            <p:txEl>
                                              <p:pRg st="6" end="6"/>
                                            </p:txEl>
                                          </p:spTgt>
                                        </p:tgtEl>
                                        <p:attrNameLst>
                                          <p:attrName>style.visibility</p:attrName>
                                        </p:attrNameLst>
                                      </p:cBhvr>
                                      <p:to>
                                        <p:strVal val="visible"/>
                                      </p:to>
                                    </p:set>
                                    <p:animEffect transition="in" filter="blinds(horizontal)">
                                      <p:cBhvr>
                                        <p:cTn id="16" dur="500"/>
                                        <p:tgtEl>
                                          <p:spTgt spid="9219">
                                            <p:txEl>
                                              <p:pRg st="6" end="6"/>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9219">
                                            <p:txEl>
                                              <p:pRg st="8" end="8"/>
                                            </p:txEl>
                                          </p:spTgt>
                                        </p:tgtEl>
                                        <p:attrNameLst>
                                          <p:attrName>style.visibility</p:attrName>
                                        </p:attrNameLst>
                                      </p:cBhvr>
                                      <p:to>
                                        <p:strVal val="visible"/>
                                      </p:to>
                                    </p:set>
                                    <p:anim calcmode="lin" valueType="num">
                                      <p:cBhvr additive="base">
                                        <p:cTn id="21" dur="500" fill="hold"/>
                                        <p:tgtEl>
                                          <p:spTgt spid="9219">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219">
                                            <p:txEl>
                                              <p:pRg st="8" end="8"/>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9219">
                                            <p:txEl>
                                              <p:pRg st="9" end="9"/>
                                            </p:txEl>
                                          </p:spTgt>
                                        </p:tgtEl>
                                        <p:attrNameLst>
                                          <p:attrName>style.visibility</p:attrName>
                                        </p:attrNameLst>
                                      </p:cBhvr>
                                      <p:to>
                                        <p:strVal val="visible"/>
                                      </p:to>
                                    </p:set>
                                    <p:anim calcmode="lin" valueType="num">
                                      <p:cBhvr additive="base">
                                        <p:cTn id="25" dur="500" fill="hold"/>
                                        <p:tgtEl>
                                          <p:spTgt spid="9219">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9219">
                                            <p:txEl>
                                              <p:pRg st="11" end="11"/>
                                            </p:txEl>
                                          </p:spTgt>
                                        </p:tgtEl>
                                        <p:attrNameLst>
                                          <p:attrName>style.visibility</p:attrName>
                                        </p:attrNameLst>
                                      </p:cBhvr>
                                      <p:to>
                                        <p:strVal val="visible"/>
                                      </p:to>
                                    </p:set>
                                    <p:animEffect transition="in" filter="blinds(horizontal)">
                                      <p:cBhvr>
                                        <p:cTn id="31" dur="500"/>
                                        <p:tgtEl>
                                          <p:spTgt spid="921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41987" name="Rectangle 3"/>
          <p:cNvSpPr>
            <a:spLocks noGrp="1" noChangeArrowheads="1"/>
          </p:cNvSpPr>
          <p:nvPr>
            <p:ph type="subTitle" idx="1"/>
          </p:nvPr>
        </p:nvSpPr>
        <p:spPr>
          <a:xfrm>
            <a:off x="684213" y="2060575"/>
            <a:ext cx="7775575" cy="4105275"/>
          </a:xfrm>
        </p:spPr>
        <p:txBody>
          <a:bodyPr/>
          <a:lstStyle/>
          <a:p>
            <a:pPr eaLnBrk="1" hangingPunct="1">
              <a:lnSpc>
                <a:spcPct val="80000"/>
              </a:lnSpc>
            </a:pPr>
            <a:r>
              <a:rPr lang="de-DE" altLang="de-DE" sz="3200" b="1" smtClean="0"/>
              <a:t>Modul “Löschangriff“</a:t>
            </a:r>
          </a:p>
          <a:p>
            <a:pPr eaLnBrk="1" hangingPunct="1">
              <a:lnSpc>
                <a:spcPct val="80000"/>
              </a:lnSpc>
            </a:pPr>
            <a:endParaRPr lang="de-DE" altLang="de-DE" sz="1600" b="1" smtClean="0"/>
          </a:p>
          <a:p>
            <a:pPr eaLnBrk="1" hangingPunct="1">
              <a:lnSpc>
                <a:spcPct val="80000"/>
              </a:lnSpc>
            </a:pPr>
            <a:r>
              <a:rPr lang="de-DE" altLang="de-DE" sz="2000" b="1" smtClean="0"/>
              <a:t>Tätigkeiten Gruppe:	Melder/in</a:t>
            </a:r>
            <a:endParaRPr lang="de-DE" altLang="de-DE" sz="2000" b="1" smtClean="0">
              <a:solidFill>
                <a:srgbClr val="C00000"/>
              </a:solidFill>
            </a:endParaRPr>
          </a:p>
          <a:p>
            <a:pPr eaLnBrk="1" hangingPunct="1">
              <a:lnSpc>
                <a:spcPct val="80000"/>
              </a:lnSpc>
            </a:pPr>
            <a:endParaRPr lang="de-DE" altLang="de-DE" sz="2000" b="1" smtClean="0"/>
          </a:p>
          <a:p>
            <a:pPr eaLnBrk="1" hangingPunct="1">
              <a:lnSpc>
                <a:spcPct val="80000"/>
              </a:lnSpc>
              <a:buFont typeface="Wingdings" panose="05000000000000000000" pitchFamily="2" charset="2"/>
              <a:buChar char="Ø"/>
            </a:pPr>
            <a:r>
              <a:rPr lang="de-DE" altLang="de-DE" sz="2000" b="1" smtClean="0"/>
              <a:t> Sonderaufgaben</a:t>
            </a:r>
          </a:p>
          <a:p>
            <a:pPr eaLnBrk="1" hangingPunct="1">
              <a:lnSpc>
                <a:spcPct val="80000"/>
              </a:lnSpc>
            </a:pPr>
            <a:endParaRPr lang="de-DE" altLang="de-DE" sz="2000" b="1" smtClean="0"/>
          </a:p>
        </p:txBody>
      </p:sp>
      <p:sp>
        <p:nvSpPr>
          <p:cNvPr id="41988"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9219" name="Rectangle 3"/>
          <p:cNvSpPr>
            <a:spLocks noGrp="1" noChangeArrowheads="1"/>
          </p:cNvSpPr>
          <p:nvPr>
            <p:ph type="subTitle" idx="1"/>
          </p:nvPr>
        </p:nvSpPr>
        <p:spPr>
          <a:xfrm>
            <a:off x="684213" y="2060575"/>
            <a:ext cx="7775575" cy="4105275"/>
          </a:xfrm>
        </p:spPr>
        <p:txBody>
          <a:bodyPr/>
          <a:lstStyle/>
          <a:p>
            <a:pPr eaLnBrk="1" hangingPunct="1">
              <a:lnSpc>
                <a:spcPct val="80000"/>
              </a:lnSpc>
            </a:pPr>
            <a:r>
              <a:rPr lang="de-DE" altLang="de-DE" sz="3200" b="1" smtClean="0"/>
              <a:t>Modul “Löschangriff“</a:t>
            </a:r>
          </a:p>
          <a:p>
            <a:pPr eaLnBrk="1" hangingPunct="1">
              <a:lnSpc>
                <a:spcPct val="80000"/>
              </a:lnSpc>
            </a:pPr>
            <a:endParaRPr lang="de-DE" altLang="de-DE" sz="1200" b="1" smtClean="0"/>
          </a:p>
          <a:p>
            <a:pPr eaLnBrk="1" hangingPunct="1">
              <a:lnSpc>
                <a:spcPct val="80000"/>
              </a:lnSpc>
            </a:pPr>
            <a:r>
              <a:rPr lang="de-DE" altLang="de-DE" sz="2000" b="1" smtClean="0"/>
              <a:t>Tätigkeiten Gruppe:	</a:t>
            </a:r>
            <a:r>
              <a:rPr lang="de-DE" altLang="de-DE" sz="2400" b="1" smtClean="0">
                <a:solidFill>
                  <a:srgbClr val="C00000"/>
                </a:solidFill>
              </a:rPr>
              <a:t>Angriffstrupp</a:t>
            </a:r>
          </a:p>
          <a:p>
            <a:pPr eaLnBrk="1" hangingPunct="1">
              <a:lnSpc>
                <a:spcPct val="80000"/>
              </a:lnSpc>
            </a:pPr>
            <a:endParaRPr lang="de-DE" altLang="de-DE" sz="2000" b="1" smtClean="0">
              <a:solidFill>
                <a:srgbClr val="C00000"/>
              </a:solidFill>
            </a:endParaRPr>
          </a:p>
          <a:p>
            <a:pPr eaLnBrk="1" hangingPunct="1">
              <a:lnSpc>
                <a:spcPct val="80000"/>
              </a:lnSpc>
              <a:buFont typeface="Wingdings" panose="05000000000000000000" pitchFamily="2" charset="2"/>
              <a:buChar char="Ø"/>
            </a:pPr>
            <a:r>
              <a:rPr lang="de-DE" altLang="de-DE" sz="2000" b="1" smtClean="0"/>
              <a:t> wiederholt den Einsatzbefehl</a:t>
            </a:r>
          </a:p>
          <a:p>
            <a:pPr eaLnBrk="1" hangingPunct="1">
              <a:lnSpc>
                <a:spcPct val="80000"/>
              </a:lnSpc>
            </a:pPr>
            <a:endParaRPr lang="de-DE" altLang="de-DE" sz="2000" b="1" smtClean="0"/>
          </a:p>
          <a:p>
            <a:pPr eaLnBrk="1" hangingPunct="1">
              <a:lnSpc>
                <a:spcPct val="80000"/>
              </a:lnSpc>
              <a:buFont typeface="Wingdings" panose="05000000000000000000" pitchFamily="2" charset="2"/>
              <a:buChar char="Ø"/>
            </a:pPr>
            <a:r>
              <a:rPr lang="de-DE" altLang="de-DE" sz="2000" b="1" smtClean="0"/>
              <a:t> setzt den Verteiler</a:t>
            </a:r>
          </a:p>
          <a:p>
            <a:pPr eaLnBrk="1" hangingPunct="1">
              <a:lnSpc>
                <a:spcPct val="80000"/>
              </a:lnSpc>
            </a:pPr>
            <a:endParaRPr lang="de-DE" altLang="de-DE" sz="2000" b="1" smtClean="0"/>
          </a:p>
          <a:p>
            <a:pPr eaLnBrk="1" hangingPunct="1">
              <a:lnSpc>
                <a:spcPct val="80000"/>
              </a:lnSpc>
              <a:buFont typeface="Wingdings" panose="05000000000000000000" pitchFamily="2" charset="2"/>
              <a:buChar char="Ø"/>
            </a:pPr>
            <a:r>
              <a:rPr lang="de-DE" altLang="de-DE" sz="2000" b="1" smtClean="0"/>
              <a:t> nimmt das 1. Rohr vor</a:t>
            </a:r>
          </a:p>
          <a:p>
            <a:pPr eaLnBrk="1" hangingPunct="1">
              <a:lnSpc>
                <a:spcPct val="80000"/>
              </a:lnSpc>
            </a:pPr>
            <a:endParaRPr lang="de-DE" altLang="de-DE" sz="2000" b="1" smtClean="0"/>
          </a:p>
          <a:p>
            <a:pPr eaLnBrk="1" hangingPunct="1">
              <a:lnSpc>
                <a:spcPct val="80000"/>
              </a:lnSpc>
              <a:buFont typeface="Wingdings" panose="05000000000000000000" pitchFamily="2" charset="2"/>
              <a:buChar char="Ø"/>
            </a:pPr>
            <a:r>
              <a:rPr lang="de-DE" altLang="de-DE" sz="2000" b="1" smtClean="0"/>
              <a:t> Wiederaufnahme der Brandbekämpfung</a:t>
            </a:r>
          </a:p>
          <a:p>
            <a:pPr eaLnBrk="1" hangingPunct="1">
              <a:lnSpc>
                <a:spcPct val="80000"/>
              </a:lnSpc>
            </a:pPr>
            <a:r>
              <a:rPr lang="de-DE" altLang="de-DE" sz="2000" b="1" smtClean="0"/>
              <a:t>	nach dem Schlauchwechsel</a:t>
            </a:r>
          </a:p>
          <a:p>
            <a:pPr eaLnBrk="1" hangingPunct="1">
              <a:lnSpc>
                <a:spcPct val="80000"/>
              </a:lnSpc>
            </a:pPr>
            <a:endParaRPr lang="de-DE" altLang="de-DE" sz="1600" b="1" smtClean="0"/>
          </a:p>
          <a:p>
            <a:pPr eaLnBrk="1" hangingPunct="1">
              <a:lnSpc>
                <a:spcPct val="80000"/>
              </a:lnSpc>
            </a:pPr>
            <a:endParaRPr lang="de-DE" altLang="de-DE" sz="1600" b="1" smtClean="0"/>
          </a:p>
        </p:txBody>
      </p:sp>
      <p:sp>
        <p:nvSpPr>
          <p:cNvPr id="43012"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36866" name="Picture 2" descr="Bildergebnis für Bilder feuerwehrverteile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3573463"/>
            <a:ext cx="1296988"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4" name="Picture 10" descr="Bildergebnis für Bilder feuerwehrstrahlrohr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018128">
            <a:off x="6926263" y="4191000"/>
            <a:ext cx="96043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LFV_4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Grafik 11"/>
          <p:cNvPicPr>
            <a:picLocks noChangeAspect="1"/>
          </p:cNvPicPr>
          <p:nvPr/>
        </p:nvPicPr>
        <p:blipFill>
          <a:blip r:embed="rId7"/>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9219">
                                            <p:txEl>
                                              <p:pRg st="4" end="4"/>
                                            </p:txEl>
                                          </p:spTgt>
                                        </p:tgtEl>
                                        <p:attrNameLst>
                                          <p:attrName>style.visibility</p:attrName>
                                        </p:attrNameLst>
                                      </p:cBhvr>
                                      <p:to>
                                        <p:strVal val="visible"/>
                                      </p:to>
                                    </p:set>
                                    <p:animEffect transition="in" filter="checkerboard(across)">
                                      <p:cBhvr>
                                        <p:cTn id="7" dur="500"/>
                                        <p:tgtEl>
                                          <p:spTgt spid="9219">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9219">
                                            <p:txEl>
                                              <p:pRg st="6" end="6"/>
                                            </p:txEl>
                                          </p:spTgt>
                                        </p:tgtEl>
                                        <p:attrNameLst>
                                          <p:attrName>style.visibility</p:attrName>
                                        </p:attrNameLst>
                                      </p:cBhvr>
                                      <p:to>
                                        <p:strVal val="visible"/>
                                      </p:to>
                                    </p:set>
                                    <p:anim calcmode="lin" valueType="num">
                                      <p:cBhvr additive="base">
                                        <p:cTn id="12" dur="5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219">
                                            <p:txEl>
                                              <p:pRg st="6" end="6"/>
                                            </p:txEl>
                                          </p:spTgt>
                                        </p:tgtEl>
                                        <p:attrNameLst>
                                          <p:attrName>ppt_y</p:attrName>
                                        </p:attrNameLst>
                                      </p:cBhvr>
                                      <p:tavLst>
                                        <p:tav tm="0">
                                          <p:val>
                                            <p:strVal val="1+#ppt_h/2"/>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36866"/>
                                        </p:tgtEl>
                                        <p:attrNameLst>
                                          <p:attrName>style.visibility</p:attrName>
                                        </p:attrNameLst>
                                      </p:cBhvr>
                                      <p:to>
                                        <p:strVal val="visible"/>
                                      </p:to>
                                    </p:set>
                                    <p:anim calcmode="lin" valueType="num">
                                      <p:cBhvr additive="base">
                                        <p:cTn id="16" dur="500" fill="hold"/>
                                        <p:tgtEl>
                                          <p:spTgt spid="36866"/>
                                        </p:tgtEl>
                                        <p:attrNameLst>
                                          <p:attrName>ppt_x</p:attrName>
                                        </p:attrNameLst>
                                      </p:cBhvr>
                                      <p:tavLst>
                                        <p:tav tm="0">
                                          <p:val>
                                            <p:strVal val="1+#ppt_w/2"/>
                                          </p:val>
                                        </p:tav>
                                        <p:tav tm="100000">
                                          <p:val>
                                            <p:strVal val="#ppt_x"/>
                                          </p:val>
                                        </p:tav>
                                      </p:tavLst>
                                    </p:anim>
                                    <p:anim calcmode="lin" valueType="num">
                                      <p:cBhvr additive="base">
                                        <p:cTn id="17" dur="500" fill="hold"/>
                                        <p:tgtEl>
                                          <p:spTgt spid="36866"/>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9219">
                                            <p:txEl>
                                              <p:pRg st="8" end="8"/>
                                            </p:txEl>
                                          </p:spTgt>
                                        </p:tgtEl>
                                        <p:attrNameLst>
                                          <p:attrName>style.visibility</p:attrName>
                                        </p:attrNameLst>
                                      </p:cBhvr>
                                      <p:to>
                                        <p:strVal val="visible"/>
                                      </p:to>
                                    </p:set>
                                    <p:animEffect transition="in" filter="blinds(horizontal)">
                                      <p:cBhvr>
                                        <p:cTn id="22" dur="500"/>
                                        <p:tgtEl>
                                          <p:spTgt spid="9219">
                                            <p:txEl>
                                              <p:pRg st="8" end="8"/>
                                            </p:txEl>
                                          </p:spTgt>
                                        </p:tgtEl>
                                      </p:cBhvr>
                                    </p:animEffect>
                                  </p:childTnLst>
                                </p:cTn>
                              </p:par>
                              <p:par>
                                <p:cTn id="23" presetID="2" presetClass="entr" presetSubtype="2" fill="hold" nodeType="withEffect">
                                  <p:stCondLst>
                                    <p:cond delay="0"/>
                                  </p:stCondLst>
                                  <p:childTnLst>
                                    <p:set>
                                      <p:cBhvr>
                                        <p:cTn id="24" dur="1" fill="hold">
                                          <p:stCondLst>
                                            <p:cond delay="0"/>
                                          </p:stCondLst>
                                        </p:cTn>
                                        <p:tgtEl>
                                          <p:spTgt spid="36874"/>
                                        </p:tgtEl>
                                        <p:attrNameLst>
                                          <p:attrName>style.visibility</p:attrName>
                                        </p:attrNameLst>
                                      </p:cBhvr>
                                      <p:to>
                                        <p:strVal val="visible"/>
                                      </p:to>
                                    </p:set>
                                    <p:anim calcmode="lin" valueType="num">
                                      <p:cBhvr additive="base">
                                        <p:cTn id="25" dur="500" fill="hold"/>
                                        <p:tgtEl>
                                          <p:spTgt spid="36874"/>
                                        </p:tgtEl>
                                        <p:attrNameLst>
                                          <p:attrName>ppt_x</p:attrName>
                                        </p:attrNameLst>
                                      </p:cBhvr>
                                      <p:tavLst>
                                        <p:tav tm="0">
                                          <p:val>
                                            <p:strVal val="1+#ppt_w/2"/>
                                          </p:val>
                                        </p:tav>
                                        <p:tav tm="100000">
                                          <p:val>
                                            <p:strVal val="#ppt_x"/>
                                          </p:val>
                                        </p:tav>
                                      </p:tavLst>
                                    </p:anim>
                                    <p:anim calcmode="lin" valueType="num">
                                      <p:cBhvr additive="base">
                                        <p:cTn id="26" dur="500" fill="hold"/>
                                        <p:tgtEl>
                                          <p:spTgt spid="3687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ntr" presetSubtype="16" fill="hold" nodeType="clickEffect">
                                  <p:stCondLst>
                                    <p:cond delay="0"/>
                                  </p:stCondLst>
                                  <p:childTnLst>
                                    <p:set>
                                      <p:cBhvr>
                                        <p:cTn id="30" dur="1" fill="hold">
                                          <p:stCondLst>
                                            <p:cond delay="0"/>
                                          </p:stCondLst>
                                        </p:cTn>
                                        <p:tgtEl>
                                          <p:spTgt spid="9219">
                                            <p:txEl>
                                              <p:pRg st="10" end="10"/>
                                            </p:txEl>
                                          </p:spTgt>
                                        </p:tgtEl>
                                        <p:attrNameLst>
                                          <p:attrName>style.visibility</p:attrName>
                                        </p:attrNameLst>
                                      </p:cBhvr>
                                      <p:to>
                                        <p:strVal val="visible"/>
                                      </p:to>
                                    </p:set>
                                    <p:animEffect transition="in" filter="diamond(in)">
                                      <p:cBhvr>
                                        <p:cTn id="31" dur="500"/>
                                        <p:tgtEl>
                                          <p:spTgt spid="9219">
                                            <p:txEl>
                                              <p:pRg st="10" end="10"/>
                                            </p:txEl>
                                          </p:spTgt>
                                        </p:tgtEl>
                                      </p:cBhvr>
                                    </p:animEffect>
                                  </p:childTnLst>
                                </p:cTn>
                              </p:par>
                              <p:par>
                                <p:cTn id="32" presetID="8" presetClass="entr" presetSubtype="16" fill="hold" nodeType="withEffect">
                                  <p:stCondLst>
                                    <p:cond delay="0"/>
                                  </p:stCondLst>
                                  <p:childTnLst>
                                    <p:set>
                                      <p:cBhvr>
                                        <p:cTn id="33" dur="1" fill="hold">
                                          <p:stCondLst>
                                            <p:cond delay="0"/>
                                          </p:stCondLst>
                                        </p:cTn>
                                        <p:tgtEl>
                                          <p:spTgt spid="9219">
                                            <p:txEl>
                                              <p:pRg st="11" end="11"/>
                                            </p:txEl>
                                          </p:spTgt>
                                        </p:tgtEl>
                                        <p:attrNameLst>
                                          <p:attrName>style.visibility</p:attrName>
                                        </p:attrNameLst>
                                      </p:cBhvr>
                                      <p:to>
                                        <p:strVal val="visible"/>
                                      </p:to>
                                    </p:set>
                                    <p:animEffect transition="in" filter="diamond(in)">
                                      <p:cBhvr>
                                        <p:cTn id="34" dur="500"/>
                                        <p:tgtEl>
                                          <p:spTgt spid="921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4099" name="Rectangle 3"/>
          <p:cNvSpPr>
            <a:spLocks noGrp="1" noChangeArrowheads="1"/>
          </p:cNvSpPr>
          <p:nvPr>
            <p:ph type="subTitle" idx="1"/>
          </p:nvPr>
        </p:nvSpPr>
        <p:spPr>
          <a:xfrm>
            <a:off x="468313" y="1989138"/>
            <a:ext cx="7775575" cy="3960812"/>
          </a:xfrm>
        </p:spPr>
        <p:txBody>
          <a:bodyPr/>
          <a:lstStyle/>
          <a:p>
            <a:pPr algn="ctr" eaLnBrk="1" hangingPunct="1">
              <a:lnSpc>
                <a:spcPct val="80000"/>
              </a:lnSpc>
            </a:pPr>
            <a:endParaRPr lang="de-DE" altLang="de-DE" sz="1500" b="1" smtClean="0"/>
          </a:p>
          <a:p>
            <a:r>
              <a:rPr lang="de-DE" altLang="de-DE" sz="1400" b="1" u="sng" smtClean="0"/>
              <a:t>2. Voraussetzungen</a:t>
            </a:r>
          </a:p>
          <a:p>
            <a:r>
              <a:rPr lang="de-DE" altLang="de-DE" sz="1400" smtClean="0"/>
              <a:t> </a:t>
            </a:r>
          </a:p>
          <a:p>
            <a:r>
              <a:rPr lang="de-DE" altLang="de-DE" sz="1400" b="1" smtClean="0"/>
              <a:t>2.1 Voraussetzungen an die Teilnehmer</a:t>
            </a:r>
          </a:p>
          <a:p>
            <a:r>
              <a:rPr lang="de-DE" altLang="de-DE" sz="1400" smtClean="0"/>
              <a:t>Alle teilnehmenden Einheiten starten in einer Wertungsklasse. </a:t>
            </a:r>
          </a:p>
          <a:p>
            <a:r>
              <a:rPr lang="de-DE" altLang="de-DE" sz="1400" smtClean="0"/>
              <a:t> </a:t>
            </a:r>
          </a:p>
          <a:p>
            <a:r>
              <a:rPr lang="de-DE" altLang="de-DE" sz="1400" smtClean="0"/>
              <a:t>Um die Möglichkeit einer erfolgreichen Teilnahme zu wahren, muss jeder gemeldete Feuerwehrangehörige an mindestens einem Modul teilgenommen haben. </a:t>
            </a:r>
          </a:p>
          <a:p>
            <a:r>
              <a:rPr lang="de-DE" altLang="de-DE" sz="1400" smtClean="0"/>
              <a:t> </a:t>
            </a:r>
          </a:p>
          <a:p>
            <a:r>
              <a:rPr lang="de-DE" altLang="de-DE" sz="1400" smtClean="0"/>
              <a:t>Für die Teilnahme an den Leistungsvergleichen mit einer Staffel sind mindestens 6 Teilnehmerinnen/ Teilnehmer notwendig; maximal 8 Teilnehmerinnen/ Teilnehmer zulässig.</a:t>
            </a:r>
          </a:p>
          <a:p>
            <a:endParaRPr lang="de-DE" altLang="de-DE" sz="1400" smtClean="0"/>
          </a:p>
          <a:p>
            <a:r>
              <a:rPr lang="de-DE" altLang="de-DE" sz="1400" smtClean="0"/>
              <a:t>Für die Teilnahme an den Leistungsvergleichen mit einer Gruppe sind mindestens 9 Teilnehmerinnen/ Teilnehmer notwendig; maximal 12 Teilnehmerinnen/ Teilnehmer zulässig.</a:t>
            </a:r>
          </a:p>
          <a:p>
            <a:r>
              <a:rPr lang="de-DE" altLang="de-DE" sz="1400" smtClean="0"/>
              <a:t> </a:t>
            </a:r>
          </a:p>
        </p:txBody>
      </p:sp>
      <p:sp>
        <p:nvSpPr>
          <p:cNvPr id="8196"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9219" name="Rectangle 3"/>
          <p:cNvSpPr>
            <a:spLocks noGrp="1" noChangeArrowheads="1"/>
          </p:cNvSpPr>
          <p:nvPr>
            <p:ph type="subTitle" idx="1"/>
          </p:nvPr>
        </p:nvSpPr>
        <p:spPr>
          <a:xfrm>
            <a:off x="684213" y="2133600"/>
            <a:ext cx="7775575" cy="4105275"/>
          </a:xfrm>
        </p:spPr>
        <p:txBody>
          <a:bodyPr/>
          <a:lstStyle/>
          <a:p>
            <a:pPr eaLnBrk="1" hangingPunct="1">
              <a:lnSpc>
                <a:spcPct val="80000"/>
              </a:lnSpc>
            </a:pPr>
            <a:r>
              <a:rPr lang="de-DE" altLang="de-DE" sz="3200" b="1" smtClean="0"/>
              <a:t>Modul “Löschangriff“</a:t>
            </a:r>
          </a:p>
          <a:p>
            <a:pPr eaLnBrk="1" hangingPunct="1">
              <a:lnSpc>
                <a:spcPct val="80000"/>
              </a:lnSpc>
            </a:pPr>
            <a:endParaRPr lang="de-DE" altLang="de-DE" sz="1600" b="1" smtClean="0"/>
          </a:p>
          <a:p>
            <a:pPr eaLnBrk="1" hangingPunct="1">
              <a:lnSpc>
                <a:spcPct val="80000"/>
              </a:lnSpc>
            </a:pPr>
            <a:r>
              <a:rPr lang="de-DE" altLang="de-DE" sz="2000" b="1" smtClean="0"/>
              <a:t>Tätigkeiten Gruppe:	</a:t>
            </a:r>
            <a:r>
              <a:rPr lang="de-DE" altLang="de-DE" sz="2400" b="1" smtClean="0">
                <a:solidFill>
                  <a:srgbClr val="C00000"/>
                </a:solidFill>
              </a:rPr>
              <a:t>Wassertrupp</a:t>
            </a:r>
          </a:p>
          <a:p>
            <a:pPr eaLnBrk="1" hangingPunct="1">
              <a:lnSpc>
                <a:spcPct val="80000"/>
              </a:lnSpc>
            </a:pPr>
            <a:endParaRPr lang="de-DE" altLang="de-DE" sz="2000" b="1" smtClean="0"/>
          </a:p>
          <a:p>
            <a:pPr eaLnBrk="1" hangingPunct="1">
              <a:lnSpc>
                <a:spcPct val="80000"/>
              </a:lnSpc>
              <a:buFont typeface="Wingdings" panose="05000000000000000000" pitchFamily="2" charset="2"/>
              <a:buChar char="Ø"/>
            </a:pPr>
            <a:r>
              <a:rPr lang="de-DE" altLang="de-DE" sz="2000" b="1" smtClean="0"/>
              <a:t> richtet die Wasserentnahme her</a:t>
            </a:r>
          </a:p>
          <a:p>
            <a:pPr eaLnBrk="1" hangingPunct="1">
              <a:lnSpc>
                <a:spcPct val="80000"/>
              </a:lnSpc>
            </a:pPr>
            <a:endParaRPr lang="de-DE" altLang="de-DE" sz="1600" b="1" smtClean="0"/>
          </a:p>
          <a:p>
            <a:pPr eaLnBrk="1" hangingPunct="1">
              <a:lnSpc>
                <a:spcPct val="80000"/>
              </a:lnSpc>
              <a:buFont typeface="Wingdings" panose="05000000000000000000" pitchFamily="2" charset="2"/>
              <a:buChar char="Ø"/>
            </a:pPr>
            <a:r>
              <a:rPr lang="de-DE" altLang="de-DE" sz="2000" b="1" smtClean="0"/>
              <a:t> verlegt B-Schläuche</a:t>
            </a:r>
          </a:p>
          <a:p>
            <a:pPr eaLnBrk="1" hangingPunct="1">
              <a:lnSpc>
                <a:spcPct val="80000"/>
              </a:lnSpc>
            </a:pPr>
            <a:endParaRPr lang="de-DE" altLang="de-DE" sz="2000" b="1" smtClean="0"/>
          </a:p>
          <a:p>
            <a:pPr eaLnBrk="1" hangingPunct="1">
              <a:lnSpc>
                <a:spcPct val="80000"/>
              </a:lnSpc>
              <a:buFont typeface="Wingdings" panose="05000000000000000000" pitchFamily="2" charset="2"/>
              <a:buChar char="Ø"/>
            </a:pPr>
            <a:r>
              <a:rPr lang="de-DE" altLang="de-DE" sz="2000" b="1" smtClean="0"/>
              <a:t> sichert die Wasserentnahme ab</a:t>
            </a:r>
          </a:p>
          <a:p>
            <a:pPr eaLnBrk="1" hangingPunct="1">
              <a:lnSpc>
                <a:spcPct val="80000"/>
              </a:lnSpc>
              <a:buFont typeface="Wingdings" panose="05000000000000000000" pitchFamily="2" charset="2"/>
              <a:buChar char="Ø"/>
            </a:pPr>
            <a:endParaRPr lang="de-DE" altLang="de-DE" sz="2000" b="1" smtClean="0"/>
          </a:p>
          <a:p>
            <a:pPr eaLnBrk="1" hangingPunct="1">
              <a:lnSpc>
                <a:spcPct val="80000"/>
              </a:lnSpc>
              <a:buFont typeface="Wingdings" panose="05000000000000000000" pitchFamily="2" charset="2"/>
              <a:buChar char="Ø"/>
            </a:pPr>
            <a:endParaRPr lang="de-DE" altLang="de-DE" sz="2000" b="1" smtClean="0"/>
          </a:p>
          <a:p>
            <a:pPr eaLnBrk="1" hangingPunct="1">
              <a:lnSpc>
                <a:spcPct val="80000"/>
              </a:lnSpc>
              <a:buFont typeface="Wingdings" panose="05000000000000000000" pitchFamily="2" charset="2"/>
              <a:buChar char="Ø"/>
            </a:pPr>
            <a:r>
              <a:rPr lang="de-DE" altLang="de-DE" sz="2000" b="1" smtClean="0"/>
              <a:t> meldet sich ausgerüstet beim Gruppenführer/in</a:t>
            </a:r>
          </a:p>
          <a:p>
            <a:pPr eaLnBrk="1" hangingPunct="1">
              <a:lnSpc>
                <a:spcPct val="80000"/>
              </a:lnSpc>
            </a:pPr>
            <a:endParaRPr lang="de-DE" altLang="de-DE" sz="2000" b="1" smtClean="0"/>
          </a:p>
        </p:txBody>
      </p:sp>
      <p:sp>
        <p:nvSpPr>
          <p:cNvPr id="44036"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38914" name="Picture 2" descr="Bildergebnis für Bilder Standroh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525" y="3141663"/>
            <a:ext cx="86995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6" name="Picture 4" descr="Bildergebnis für Bilder Überflurhydrant">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8850" y="2205038"/>
            <a:ext cx="97155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8" name="Picture 6" descr="Bildergebnis für Bilder Überflurhydrant">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72450" y="2492375"/>
            <a:ext cx="684213"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0" name="Picture 8" descr="Bildergebnis für Bilder Unterflurhydrant">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00788" y="4005263"/>
            <a:ext cx="887412"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2" name="Picture 10" descr="Bildergebnis für Bilder Unterflurhydrant">
            <a:hlinkClick r:id="rId10"/>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4499119">
            <a:off x="6615907" y="3161506"/>
            <a:ext cx="1087438"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4" name="Picture 12" descr="Bildergebnis für Bilder Verkehrsleitkegel">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867400" y="4724400"/>
            <a:ext cx="175101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0" descr="LFV_4C"/>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Grafik 12"/>
          <p:cNvPicPr>
            <a:picLocks noChangeAspect="1"/>
          </p:cNvPicPr>
          <p:nvPr/>
        </p:nvPicPr>
        <p:blipFill>
          <a:blip r:embed="rId15"/>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19">
                                            <p:txEl>
                                              <p:pRg st="4" end="4"/>
                                            </p:txEl>
                                          </p:spTgt>
                                        </p:tgtEl>
                                        <p:attrNameLst>
                                          <p:attrName>style.visibility</p:attrName>
                                        </p:attrNameLst>
                                      </p:cBhvr>
                                      <p:to>
                                        <p:strVal val="visible"/>
                                      </p:to>
                                    </p:set>
                                    <p:animEffect transition="in" filter="blinds(horizontal)">
                                      <p:cBhvr>
                                        <p:cTn id="7" dur="500"/>
                                        <p:tgtEl>
                                          <p:spTgt spid="9219">
                                            <p:txEl>
                                              <p:pRg st="4" end="4"/>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38914"/>
                                        </p:tgtEl>
                                        <p:attrNameLst>
                                          <p:attrName>style.visibility</p:attrName>
                                        </p:attrNameLst>
                                      </p:cBhvr>
                                      <p:to>
                                        <p:strVal val="visible"/>
                                      </p:to>
                                    </p:set>
                                    <p:anim calcmode="lin" valueType="num">
                                      <p:cBhvr additive="base">
                                        <p:cTn id="10" dur="500" fill="hold"/>
                                        <p:tgtEl>
                                          <p:spTgt spid="38914"/>
                                        </p:tgtEl>
                                        <p:attrNameLst>
                                          <p:attrName>ppt_x</p:attrName>
                                        </p:attrNameLst>
                                      </p:cBhvr>
                                      <p:tavLst>
                                        <p:tav tm="0">
                                          <p:val>
                                            <p:strVal val="#ppt_x"/>
                                          </p:val>
                                        </p:tav>
                                        <p:tav tm="100000">
                                          <p:val>
                                            <p:strVal val="#ppt_x"/>
                                          </p:val>
                                        </p:tav>
                                      </p:tavLst>
                                    </p:anim>
                                    <p:anim calcmode="lin" valueType="num">
                                      <p:cBhvr additive="base">
                                        <p:cTn id="11" dur="500" fill="hold"/>
                                        <p:tgtEl>
                                          <p:spTgt spid="38914"/>
                                        </p:tgtEl>
                                        <p:attrNameLst>
                                          <p:attrName>ppt_y</p:attrName>
                                        </p:attrNameLst>
                                      </p:cBhvr>
                                      <p:tavLst>
                                        <p:tav tm="0">
                                          <p:val>
                                            <p:strVal val="1+#ppt_h/2"/>
                                          </p:val>
                                        </p:tav>
                                        <p:tav tm="100000">
                                          <p:val>
                                            <p:strVal val="#ppt_y"/>
                                          </p:val>
                                        </p:tav>
                                      </p:tavLst>
                                    </p:anim>
                                  </p:childTnLst>
                                </p:cTn>
                              </p:par>
                              <p:par>
                                <p:cTn id="12" presetID="3" presetClass="entr" presetSubtype="10" fill="hold" nodeType="withEffect">
                                  <p:stCondLst>
                                    <p:cond delay="0"/>
                                  </p:stCondLst>
                                  <p:childTnLst>
                                    <p:set>
                                      <p:cBhvr>
                                        <p:cTn id="13" dur="1" fill="hold">
                                          <p:stCondLst>
                                            <p:cond delay="0"/>
                                          </p:stCondLst>
                                        </p:cTn>
                                        <p:tgtEl>
                                          <p:spTgt spid="38920"/>
                                        </p:tgtEl>
                                        <p:attrNameLst>
                                          <p:attrName>style.visibility</p:attrName>
                                        </p:attrNameLst>
                                      </p:cBhvr>
                                      <p:to>
                                        <p:strVal val="visible"/>
                                      </p:to>
                                    </p:set>
                                    <p:animEffect transition="in" filter="blinds(horizontal)">
                                      <p:cBhvr>
                                        <p:cTn id="14" dur="500"/>
                                        <p:tgtEl>
                                          <p:spTgt spid="38920"/>
                                        </p:tgtEl>
                                      </p:cBhvr>
                                    </p:animEffect>
                                  </p:childTnLst>
                                </p:cTn>
                              </p:par>
                              <p:par>
                                <p:cTn id="15" presetID="3" presetClass="entr" presetSubtype="10" fill="hold" nodeType="withEffect">
                                  <p:stCondLst>
                                    <p:cond delay="0"/>
                                  </p:stCondLst>
                                  <p:childTnLst>
                                    <p:set>
                                      <p:cBhvr>
                                        <p:cTn id="16" dur="1" fill="hold">
                                          <p:stCondLst>
                                            <p:cond delay="0"/>
                                          </p:stCondLst>
                                        </p:cTn>
                                        <p:tgtEl>
                                          <p:spTgt spid="38922"/>
                                        </p:tgtEl>
                                        <p:attrNameLst>
                                          <p:attrName>style.visibility</p:attrName>
                                        </p:attrNameLst>
                                      </p:cBhvr>
                                      <p:to>
                                        <p:strVal val="visible"/>
                                      </p:to>
                                    </p:set>
                                    <p:animEffect transition="in" filter="blinds(horizontal)">
                                      <p:cBhvr>
                                        <p:cTn id="17" dur="500"/>
                                        <p:tgtEl>
                                          <p:spTgt spid="38922"/>
                                        </p:tgtEl>
                                      </p:cBhvr>
                                    </p:animEffect>
                                  </p:childTnLst>
                                </p:cTn>
                              </p:par>
                              <p:par>
                                <p:cTn id="18" presetID="2" presetClass="entr" presetSubtype="2" fill="hold" nodeType="withEffect">
                                  <p:stCondLst>
                                    <p:cond delay="0"/>
                                  </p:stCondLst>
                                  <p:childTnLst>
                                    <p:set>
                                      <p:cBhvr>
                                        <p:cTn id="19" dur="1" fill="hold">
                                          <p:stCondLst>
                                            <p:cond delay="0"/>
                                          </p:stCondLst>
                                        </p:cTn>
                                        <p:tgtEl>
                                          <p:spTgt spid="38916"/>
                                        </p:tgtEl>
                                        <p:attrNameLst>
                                          <p:attrName>style.visibility</p:attrName>
                                        </p:attrNameLst>
                                      </p:cBhvr>
                                      <p:to>
                                        <p:strVal val="visible"/>
                                      </p:to>
                                    </p:set>
                                    <p:anim calcmode="lin" valueType="num">
                                      <p:cBhvr additive="base">
                                        <p:cTn id="20" dur="500" fill="hold"/>
                                        <p:tgtEl>
                                          <p:spTgt spid="38916"/>
                                        </p:tgtEl>
                                        <p:attrNameLst>
                                          <p:attrName>ppt_x</p:attrName>
                                        </p:attrNameLst>
                                      </p:cBhvr>
                                      <p:tavLst>
                                        <p:tav tm="0">
                                          <p:val>
                                            <p:strVal val="1+#ppt_w/2"/>
                                          </p:val>
                                        </p:tav>
                                        <p:tav tm="100000">
                                          <p:val>
                                            <p:strVal val="#ppt_x"/>
                                          </p:val>
                                        </p:tav>
                                      </p:tavLst>
                                    </p:anim>
                                    <p:anim calcmode="lin" valueType="num">
                                      <p:cBhvr additive="base">
                                        <p:cTn id="21" dur="500" fill="hold"/>
                                        <p:tgtEl>
                                          <p:spTgt spid="38916"/>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38918"/>
                                        </p:tgtEl>
                                        <p:attrNameLst>
                                          <p:attrName>style.visibility</p:attrName>
                                        </p:attrNameLst>
                                      </p:cBhvr>
                                      <p:to>
                                        <p:strVal val="visible"/>
                                      </p:to>
                                    </p:set>
                                    <p:anim calcmode="lin" valueType="num">
                                      <p:cBhvr additive="base">
                                        <p:cTn id="24" dur="500" fill="hold"/>
                                        <p:tgtEl>
                                          <p:spTgt spid="38918"/>
                                        </p:tgtEl>
                                        <p:attrNameLst>
                                          <p:attrName>ppt_x</p:attrName>
                                        </p:attrNameLst>
                                      </p:cBhvr>
                                      <p:tavLst>
                                        <p:tav tm="0">
                                          <p:val>
                                            <p:strVal val="1+#ppt_w/2"/>
                                          </p:val>
                                        </p:tav>
                                        <p:tav tm="100000">
                                          <p:val>
                                            <p:strVal val="#ppt_x"/>
                                          </p:val>
                                        </p:tav>
                                      </p:tavLst>
                                    </p:anim>
                                    <p:anim calcmode="lin" valueType="num">
                                      <p:cBhvr additive="base">
                                        <p:cTn id="25" dur="500" fill="hold"/>
                                        <p:tgtEl>
                                          <p:spTgt spid="38918"/>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8" presetClass="entr" presetSubtype="16" fill="hold" nodeType="clickEffect">
                                  <p:stCondLst>
                                    <p:cond delay="0"/>
                                  </p:stCondLst>
                                  <p:childTnLst>
                                    <p:set>
                                      <p:cBhvr>
                                        <p:cTn id="29" dur="1" fill="hold">
                                          <p:stCondLst>
                                            <p:cond delay="0"/>
                                          </p:stCondLst>
                                        </p:cTn>
                                        <p:tgtEl>
                                          <p:spTgt spid="9219">
                                            <p:txEl>
                                              <p:pRg st="6" end="6"/>
                                            </p:txEl>
                                          </p:spTgt>
                                        </p:tgtEl>
                                        <p:attrNameLst>
                                          <p:attrName>style.visibility</p:attrName>
                                        </p:attrNameLst>
                                      </p:cBhvr>
                                      <p:to>
                                        <p:strVal val="visible"/>
                                      </p:to>
                                    </p:set>
                                    <p:animEffect transition="in" filter="diamond(in)">
                                      <p:cBhvr>
                                        <p:cTn id="30" dur="1000"/>
                                        <p:tgtEl>
                                          <p:spTgt spid="9219">
                                            <p:txEl>
                                              <p:pRg st="6" end="6"/>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9219">
                                            <p:txEl>
                                              <p:pRg st="8" end="8"/>
                                            </p:txEl>
                                          </p:spTgt>
                                        </p:tgtEl>
                                        <p:attrNameLst>
                                          <p:attrName>style.visibility</p:attrName>
                                        </p:attrNameLst>
                                      </p:cBhvr>
                                      <p:to>
                                        <p:strVal val="visible"/>
                                      </p:to>
                                    </p:set>
                                    <p:animEffect transition="in" filter="blinds(horizontal)">
                                      <p:cBhvr>
                                        <p:cTn id="35" dur="500"/>
                                        <p:tgtEl>
                                          <p:spTgt spid="9219">
                                            <p:txEl>
                                              <p:pRg st="8" end="8"/>
                                            </p:txEl>
                                          </p:spTgt>
                                        </p:tgtEl>
                                      </p:cBhvr>
                                    </p:animEffect>
                                  </p:childTnLst>
                                </p:cTn>
                              </p:par>
                              <p:par>
                                <p:cTn id="36" presetID="2" presetClass="entr" presetSubtype="2" fill="hold" nodeType="withEffect">
                                  <p:stCondLst>
                                    <p:cond delay="0"/>
                                  </p:stCondLst>
                                  <p:childTnLst>
                                    <p:set>
                                      <p:cBhvr>
                                        <p:cTn id="37" dur="1" fill="hold">
                                          <p:stCondLst>
                                            <p:cond delay="0"/>
                                          </p:stCondLst>
                                        </p:cTn>
                                        <p:tgtEl>
                                          <p:spTgt spid="38924"/>
                                        </p:tgtEl>
                                        <p:attrNameLst>
                                          <p:attrName>style.visibility</p:attrName>
                                        </p:attrNameLst>
                                      </p:cBhvr>
                                      <p:to>
                                        <p:strVal val="visible"/>
                                      </p:to>
                                    </p:set>
                                    <p:anim calcmode="lin" valueType="num">
                                      <p:cBhvr additive="base">
                                        <p:cTn id="38" dur="500" fill="hold"/>
                                        <p:tgtEl>
                                          <p:spTgt spid="38924"/>
                                        </p:tgtEl>
                                        <p:attrNameLst>
                                          <p:attrName>ppt_x</p:attrName>
                                        </p:attrNameLst>
                                      </p:cBhvr>
                                      <p:tavLst>
                                        <p:tav tm="0">
                                          <p:val>
                                            <p:strVal val="1+#ppt_w/2"/>
                                          </p:val>
                                        </p:tav>
                                        <p:tav tm="100000">
                                          <p:val>
                                            <p:strVal val="#ppt_x"/>
                                          </p:val>
                                        </p:tav>
                                      </p:tavLst>
                                    </p:anim>
                                    <p:anim calcmode="lin" valueType="num">
                                      <p:cBhvr additive="base">
                                        <p:cTn id="39" dur="500" fill="hold"/>
                                        <p:tgtEl>
                                          <p:spTgt spid="38924"/>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nodeType="clickEffect">
                                  <p:stCondLst>
                                    <p:cond delay="0"/>
                                  </p:stCondLst>
                                  <p:childTnLst>
                                    <p:set>
                                      <p:cBhvr>
                                        <p:cTn id="43" dur="1" fill="hold">
                                          <p:stCondLst>
                                            <p:cond delay="0"/>
                                          </p:stCondLst>
                                        </p:cTn>
                                        <p:tgtEl>
                                          <p:spTgt spid="9219">
                                            <p:txEl>
                                              <p:pRg st="11" end="11"/>
                                            </p:txEl>
                                          </p:spTgt>
                                        </p:tgtEl>
                                        <p:attrNameLst>
                                          <p:attrName>style.visibility</p:attrName>
                                        </p:attrNameLst>
                                      </p:cBhvr>
                                      <p:to>
                                        <p:strVal val="visible"/>
                                      </p:to>
                                    </p:set>
                                    <p:animEffect transition="in" filter="blinds(horizontal)">
                                      <p:cBhvr>
                                        <p:cTn id="44" dur="500"/>
                                        <p:tgtEl>
                                          <p:spTgt spid="921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9219" name="Rectangle 3"/>
          <p:cNvSpPr>
            <a:spLocks noGrp="1" noChangeArrowheads="1"/>
          </p:cNvSpPr>
          <p:nvPr>
            <p:ph type="subTitle" idx="1"/>
          </p:nvPr>
        </p:nvSpPr>
        <p:spPr>
          <a:xfrm>
            <a:off x="755650" y="2060575"/>
            <a:ext cx="7775575" cy="4105275"/>
          </a:xfrm>
        </p:spPr>
        <p:txBody>
          <a:bodyPr/>
          <a:lstStyle/>
          <a:p>
            <a:pPr eaLnBrk="1" hangingPunct="1">
              <a:lnSpc>
                <a:spcPct val="80000"/>
              </a:lnSpc>
            </a:pPr>
            <a:r>
              <a:rPr lang="de-DE" altLang="de-DE" sz="3200" b="1" smtClean="0"/>
              <a:t>Modul “Löschangriff“</a:t>
            </a:r>
          </a:p>
          <a:p>
            <a:pPr eaLnBrk="1" hangingPunct="1">
              <a:lnSpc>
                <a:spcPct val="80000"/>
              </a:lnSpc>
            </a:pPr>
            <a:endParaRPr lang="de-DE" altLang="de-DE" sz="1600" b="1" smtClean="0"/>
          </a:p>
          <a:p>
            <a:pPr eaLnBrk="1" hangingPunct="1">
              <a:lnSpc>
                <a:spcPct val="80000"/>
              </a:lnSpc>
            </a:pPr>
            <a:r>
              <a:rPr lang="de-DE" altLang="de-DE" sz="2000" b="1" smtClean="0"/>
              <a:t>Tätigkeiten Gruppe:	</a:t>
            </a:r>
            <a:r>
              <a:rPr lang="de-DE" altLang="de-DE" sz="2400" b="1" smtClean="0">
                <a:solidFill>
                  <a:srgbClr val="C00000"/>
                </a:solidFill>
              </a:rPr>
              <a:t>Schlauchtrupp</a:t>
            </a:r>
          </a:p>
          <a:p>
            <a:pPr eaLnBrk="1" hangingPunct="1">
              <a:lnSpc>
                <a:spcPct val="80000"/>
              </a:lnSpc>
            </a:pPr>
            <a:endParaRPr lang="de-DE" altLang="de-DE" sz="2000" b="1" smtClean="0"/>
          </a:p>
          <a:p>
            <a:pPr eaLnBrk="1" hangingPunct="1">
              <a:lnSpc>
                <a:spcPct val="80000"/>
              </a:lnSpc>
              <a:buFont typeface="Wingdings" panose="05000000000000000000" pitchFamily="2" charset="2"/>
              <a:buChar char="Ø"/>
            </a:pPr>
            <a:r>
              <a:rPr lang="de-DE" altLang="de-DE" sz="2000" b="1" smtClean="0"/>
              <a:t> legt ausreichend Schlauchmaterial (mind. 5) </a:t>
            </a:r>
          </a:p>
          <a:p>
            <a:pPr eaLnBrk="1" hangingPunct="1">
              <a:lnSpc>
                <a:spcPct val="80000"/>
              </a:lnSpc>
            </a:pPr>
            <a:r>
              <a:rPr lang="de-DE" altLang="de-DE" sz="2000" b="1" smtClean="0"/>
              <a:t>	zum Verteiler</a:t>
            </a:r>
          </a:p>
          <a:p>
            <a:pPr eaLnBrk="1" hangingPunct="1">
              <a:lnSpc>
                <a:spcPct val="80000"/>
              </a:lnSpc>
              <a:buFont typeface="Wingdings" panose="05000000000000000000" pitchFamily="2" charset="2"/>
              <a:buChar char="Ø"/>
            </a:pPr>
            <a:endParaRPr lang="de-DE" altLang="de-DE" sz="2000" b="1" smtClean="0"/>
          </a:p>
          <a:p>
            <a:pPr eaLnBrk="1" hangingPunct="1">
              <a:lnSpc>
                <a:spcPct val="80000"/>
              </a:lnSpc>
              <a:buFont typeface="Wingdings" panose="05000000000000000000" pitchFamily="2" charset="2"/>
              <a:buChar char="Ø"/>
            </a:pPr>
            <a:r>
              <a:rPr lang="de-DE" altLang="de-DE" sz="2000" b="1" smtClean="0"/>
              <a:t> legt die Schlauchleitung fürs 1. Rohr</a:t>
            </a:r>
          </a:p>
          <a:p>
            <a:pPr eaLnBrk="1" hangingPunct="1">
              <a:lnSpc>
                <a:spcPct val="80000"/>
              </a:lnSpc>
              <a:buFont typeface="Wingdings" panose="05000000000000000000" pitchFamily="2" charset="2"/>
              <a:buChar char="Ø"/>
            </a:pPr>
            <a:endParaRPr lang="de-DE" altLang="de-DE" sz="2000" b="1" smtClean="0"/>
          </a:p>
          <a:p>
            <a:pPr eaLnBrk="1" hangingPunct="1">
              <a:lnSpc>
                <a:spcPct val="80000"/>
              </a:lnSpc>
              <a:buFont typeface="Wingdings" panose="05000000000000000000" pitchFamily="2" charset="2"/>
              <a:buChar char="Ø"/>
            </a:pPr>
            <a:r>
              <a:rPr lang="de-DE" altLang="de-DE" sz="2000" b="1" smtClean="0"/>
              <a:t> bedient den Verteiler</a:t>
            </a:r>
          </a:p>
          <a:p>
            <a:pPr eaLnBrk="1" hangingPunct="1">
              <a:lnSpc>
                <a:spcPct val="80000"/>
              </a:lnSpc>
            </a:pPr>
            <a:endParaRPr lang="de-DE" altLang="de-DE" sz="2000" b="1" smtClean="0"/>
          </a:p>
          <a:p>
            <a:pPr eaLnBrk="1" hangingPunct="1">
              <a:lnSpc>
                <a:spcPct val="80000"/>
              </a:lnSpc>
              <a:buFont typeface="Wingdings" panose="05000000000000000000" pitchFamily="2" charset="2"/>
              <a:buChar char="Ø"/>
            </a:pPr>
            <a:r>
              <a:rPr lang="de-DE" altLang="de-DE" sz="2000" b="1" smtClean="0"/>
              <a:t> nimmt den Schlauchwechsel vor</a:t>
            </a:r>
          </a:p>
          <a:p>
            <a:pPr eaLnBrk="1" hangingPunct="1">
              <a:lnSpc>
                <a:spcPct val="80000"/>
              </a:lnSpc>
              <a:buFont typeface="Wingdings" panose="05000000000000000000" pitchFamily="2" charset="2"/>
              <a:buChar char="Ø"/>
            </a:pPr>
            <a:endParaRPr lang="de-DE" altLang="de-DE" sz="1600" b="1" smtClean="0"/>
          </a:p>
        </p:txBody>
      </p:sp>
      <p:sp>
        <p:nvSpPr>
          <p:cNvPr id="45060"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46082" name="Picture 2" descr="Ähnliches Fot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25" y="3933825"/>
            <a:ext cx="12319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4" name="Picture 4" descr="Bildergebnis für Bilder c-schlauchtragekörb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85113" y="3644900"/>
            <a:ext cx="1258887"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descr="LFV_4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8"/>
          <p:cNvPicPr>
            <a:picLocks noChangeAspect="1"/>
          </p:cNvPicPr>
          <p:nvPr/>
        </p:nvPicPr>
        <p:blipFill>
          <a:blip r:embed="rId7"/>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19">
                                            <p:txEl>
                                              <p:pRg st="4" end="4"/>
                                            </p:txEl>
                                          </p:spTgt>
                                        </p:tgtEl>
                                        <p:attrNameLst>
                                          <p:attrName>style.visibility</p:attrName>
                                        </p:attrNameLst>
                                      </p:cBhvr>
                                      <p:to>
                                        <p:strVal val="visible"/>
                                      </p:to>
                                    </p:set>
                                    <p:animEffect transition="in" filter="blinds(horizontal)">
                                      <p:cBhvr>
                                        <p:cTn id="7" dur="500"/>
                                        <p:tgtEl>
                                          <p:spTgt spid="9219">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9219">
                                            <p:txEl>
                                              <p:pRg st="5" end="5"/>
                                            </p:txEl>
                                          </p:spTgt>
                                        </p:tgtEl>
                                        <p:attrNameLst>
                                          <p:attrName>style.visibility</p:attrName>
                                        </p:attrNameLst>
                                      </p:cBhvr>
                                      <p:to>
                                        <p:strVal val="visible"/>
                                      </p:to>
                                    </p:set>
                                    <p:animEffect transition="in" filter="blinds(horizontal)">
                                      <p:cBhvr>
                                        <p:cTn id="10" dur="500"/>
                                        <p:tgtEl>
                                          <p:spTgt spid="9219">
                                            <p:txEl>
                                              <p:pRg st="5" end="5"/>
                                            </p:txEl>
                                          </p:spTgt>
                                        </p:tgtEl>
                                      </p:cBhvr>
                                    </p:animEffect>
                                  </p:childTnLst>
                                </p:cTn>
                              </p:par>
                              <p:par>
                                <p:cTn id="11" presetID="2" presetClass="entr" presetSubtype="4" fill="hold" nodeType="withEffect">
                                  <p:stCondLst>
                                    <p:cond delay="0"/>
                                  </p:stCondLst>
                                  <p:childTnLst>
                                    <p:set>
                                      <p:cBhvr>
                                        <p:cTn id="12" dur="1" fill="hold">
                                          <p:stCondLst>
                                            <p:cond delay="0"/>
                                          </p:stCondLst>
                                        </p:cTn>
                                        <p:tgtEl>
                                          <p:spTgt spid="46082"/>
                                        </p:tgtEl>
                                        <p:attrNameLst>
                                          <p:attrName>style.visibility</p:attrName>
                                        </p:attrNameLst>
                                      </p:cBhvr>
                                      <p:to>
                                        <p:strVal val="visible"/>
                                      </p:to>
                                    </p:set>
                                    <p:anim calcmode="lin" valueType="num">
                                      <p:cBhvr additive="base">
                                        <p:cTn id="13" dur="500" fill="hold"/>
                                        <p:tgtEl>
                                          <p:spTgt spid="46082"/>
                                        </p:tgtEl>
                                        <p:attrNameLst>
                                          <p:attrName>ppt_x</p:attrName>
                                        </p:attrNameLst>
                                      </p:cBhvr>
                                      <p:tavLst>
                                        <p:tav tm="0">
                                          <p:val>
                                            <p:strVal val="#ppt_x"/>
                                          </p:val>
                                        </p:tav>
                                        <p:tav tm="100000">
                                          <p:val>
                                            <p:strVal val="#ppt_x"/>
                                          </p:val>
                                        </p:tav>
                                      </p:tavLst>
                                    </p:anim>
                                    <p:anim calcmode="lin" valueType="num">
                                      <p:cBhvr additive="base">
                                        <p:cTn id="14" dur="500" fill="hold"/>
                                        <p:tgtEl>
                                          <p:spTgt spid="46082"/>
                                        </p:tgtEl>
                                        <p:attrNameLst>
                                          <p:attrName>ppt_y</p:attrName>
                                        </p:attrNameLst>
                                      </p:cBhvr>
                                      <p:tavLst>
                                        <p:tav tm="0">
                                          <p:val>
                                            <p:strVal val="1+#ppt_h/2"/>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46084"/>
                                        </p:tgtEl>
                                        <p:attrNameLst>
                                          <p:attrName>style.visibility</p:attrName>
                                        </p:attrNameLst>
                                      </p:cBhvr>
                                      <p:to>
                                        <p:strVal val="visible"/>
                                      </p:to>
                                    </p:set>
                                    <p:anim calcmode="lin" valueType="num">
                                      <p:cBhvr additive="base">
                                        <p:cTn id="17" dur="500" fill="hold"/>
                                        <p:tgtEl>
                                          <p:spTgt spid="46084"/>
                                        </p:tgtEl>
                                        <p:attrNameLst>
                                          <p:attrName>ppt_x</p:attrName>
                                        </p:attrNameLst>
                                      </p:cBhvr>
                                      <p:tavLst>
                                        <p:tav tm="0">
                                          <p:val>
                                            <p:strVal val="1+#ppt_w/2"/>
                                          </p:val>
                                        </p:tav>
                                        <p:tav tm="100000">
                                          <p:val>
                                            <p:strVal val="#ppt_x"/>
                                          </p:val>
                                        </p:tav>
                                      </p:tavLst>
                                    </p:anim>
                                    <p:anim calcmode="lin" valueType="num">
                                      <p:cBhvr additive="base">
                                        <p:cTn id="18" dur="500" fill="hold"/>
                                        <p:tgtEl>
                                          <p:spTgt spid="46084"/>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9219">
                                            <p:txEl>
                                              <p:pRg st="7" end="7"/>
                                            </p:txEl>
                                          </p:spTgt>
                                        </p:tgtEl>
                                        <p:attrNameLst>
                                          <p:attrName>style.visibility</p:attrName>
                                        </p:attrNameLst>
                                      </p:cBhvr>
                                      <p:to>
                                        <p:strVal val="visible"/>
                                      </p:to>
                                    </p:set>
                                    <p:animEffect transition="in" filter="blinds(horizontal)">
                                      <p:cBhvr>
                                        <p:cTn id="23" dur="500"/>
                                        <p:tgtEl>
                                          <p:spTgt spid="9219">
                                            <p:txEl>
                                              <p:pRg st="7" end="7"/>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nodeType="clickEffect">
                                  <p:stCondLst>
                                    <p:cond delay="0"/>
                                  </p:stCondLst>
                                  <p:childTnLst>
                                    <p:set>
                                      <p:cBhvr>
                                        <p:cTn id="27" dur="1" fill="hold">
                                          <p:stCondLst>
                                            <p:cond delay="0"/>
                                          </p:stCondLst>
                                        </p:cTn>
                                        <p:tgtEl>
                                          <p:spTgt spid="9219">
                                            <p:txEl>
                                              <p:pRg st="9" end="9"/>
                                            </p:txEl>
                                          </p:spTgt>
                                        </p:tgtEl>
                                        <p:attrNameLst>
                                          <p:attrName>style.visibility</p:attrName>
                                        </p:attrNameLst>
                                      </p:cBhvr>
                                      <p:to>
                                        <p:strVal val="visible"/>
                                      </p:to>
                                    </p:set>
                                    <p:animEffect transition="in" filter="blinds(horizontal)">
                                      <p:cBhvr>
                                        <p:cTn id="28" dur="500"/>
                                        <p:tgtEl>
                                          <p:spTgt spid="9219">
                                            <p:txEl>
                                              <p:pRg st="9" end="9"/>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9219">
                                            <p:txEl>
                                              <p:pRg st="11" end="11"/>
                                            </p:txEl>
                                          </p:spTgt>
                                        </p:tgtEl>
                                        <p:attrNameLst>
                                          <p:attrName>style.visibility</p:attrName>
                                        </p:attrNameLst>
                                      </p:cBhvr>
                                      <p:to>
                                        <p:strVal val="visible"/>
                                      </p:to>
                                    </p:set>
                                    <p:anim calcmode="lin" valueType="num">
                                      <p:cBhvr additive="base">
                                        <p:cTn id="33" dur="500" fill="hold"/>
                                        <p:tgtEl>
                                          <p:spTgt spid="9219">
                                            <p:txEl>
                                              <p:pRg st="11" end="1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219">
                                            <p:txEl>
                                              <p:pRg st="11" end="11"/>
                                            </p:txEl>
                                          </p:spTgt>
                                        </p:tgtEl>
                                        <p:attrNameLst>
                                          <p:attrName>ppt_y</p:attrName>
                                        </p:attrNameLst>
                                      </p:cBhvr>
                                      <p:tavLst>
                                        <p:tav tm="0">
                                          <p:val>
                                            <p:strVal val="1+#ppt_h/2"/>
                                          </p:val>
                                        </p:tav>
                                        <p:tav tm="100000">
                                          <p:val>
                                            <p:strVal val="#ppt_y"/>
                                          </p:val>
                                        </p:tav>
                                      </p:tavLst>
                                    </p:anim>
                                  </p:childTnLst>
                                </p:cTn>
                              </p:par>
                              <p:par>
                                <p:cTn id="35" presetID="3" presetClass="emph" presetSubtype="2" fill="hold" nodeType="withEffect">
                                  <p:stCondLst>
                                    <p:cond delay="0"/>
                                  </p:stCondLst>
                                  <p:childTnLst>
                                    <p:animClr clrSpc="rgb" dir="cw">
                                      <p:cBhvr override="childStyle">
                                        <p:cTn id="36" dur="2000" fill="hold"/>
                                        <p:tgtEl>
                                          <p:spTgt spid="9219">
                                            <p:txEl>
                                              <p:pRg st="11" end="11"/>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9219" name="Rectangle 3"/>
          <p:cNvSpPr>
            <a:spLocks noGrp="1" noChangeArrowheads="1"/>
          </p:cNvSpPr>
          <p:nvPr>
            <p:ph type="subTitle" idx="1"/>
          </p:nvPr>
        </p:nvSpPr>
        <p:spPr>
          <a:xfrm>
            <a:off x="684213" y="2060575"/>
            <a:ext cx="7775575" cy="4105275"/>
          </a:xfrm>
        </p:spPr>
        <p:txBody>
          <a:bodyPr/>
          <a:lstStyle/>
          <a:p>
            <a:pPr eaLnBrk="1" hangingPunct="1">
              <a:lnSpc>
                <a:spcPct val="80000"/>
              </a:lnSpc>
            </a:pPr>
            <a:r>
              <a:rPr lang="de-DE" altLang="de-DE" sz="3200" b="1" smtClean="0"/>
              <a:t>Modul “Löschangriff“</a:t>
            </a:r>
          </a:p>
          <a:p>
            <a:pPr eaLnBrk="1" hangingPunct="1">
              <a:lnSpc>
                <a:spcPct val="80000"/>
              </a:lnSpc>
            </a:pPr>
            <a:endParaRPr lang="de-DE" altLang="de-DE" sz="3200" b="1" smtClean="0"/>
          </a:p>
          <a:p>
            <a:pPr eaLnBrk="1" hangingPunct="1">
              <a:lnSpc>
                <a:spcPct val="80000"/>
              </a:lnSpc>
            </a:pPr>
            <a:r>
              <a:rPr lang="de-DE" altLang="de-DE" sz="3200" b="1" smtClean="0"/>
              <a:t>Fragen?</a:t>
            </a:r>
          </a:p>
          <a:p>
            <a:pPr eaLnBrk="1" hangingPunct="1">
              <a:lnSpc>
                <a:spcPct val="80000"/>
              </a:lnSpc>
            </a:pPr>
            <a:endParaRPr lang="de-DE" altLang="de-DE" sz="3200" b="1" smtClean="0"/>
          </a:p>
          <a:p>
            <a:pPr eaLnBrk="1" hangingPunct="1">
              <a:lnSpc>
                <a:spcPct val="80000"/>
              </a:lnSpc>
            </a:pPr>
            <a:r>
              <a:rPr lang="de-DE" altLang="de-DE" sz="3200" b="1" smtClean="0"/>
              <a:t>Danke für die Aufmerksamkeit</a:t>
            </a:r>
          </a:p>
          <a:p>
            <a:pPr eaLnBrk="1" hangingPunct="1">
              <a:lnSpc>
                <a:spcPct val="80000"/>
              </a:lnSpc>
            </a:pPr>
            <a:endParaRPr lang="de-DE" altLang="de-DE" sz="3200" b="1" smtClean="0"/>
          </a:p>
          <a:p>
            <a:pPr eaLnBrk="1" hangingPunct="1">
              <a:lnSpc>
                <a:spcPct val="80000"/>
              </a:lnSpc>
            </a:pPr>
            <a:r>
              <a:rPr lang="de-DE" altLang="de-DE" sz="3200" b="1" smtClean="0"/>
              <a:t>und viel Spaß bei diesem Modul.</a:t>
            </a:r>
          </a:p>
        </p:txBody>
      </p:sp>
      <p:sp>
        <p:nvSpPr>
          <p:cNvPr id="46084"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animEffect transition="in" filter="box(in)">
                                      <p:cBhvr>
                                        <p:cTn id="7" dur="500"/>
                                        <p:tgtEl>
                                          <p:spTgt spid="9219">
                                            <p:txEl>
                                              <p:pRg st="2" end="2"/>
                                            </p:txEl>
                                          </p:spTgt>
                                        </p:tgtEl>
                                      </p:cBhvr>
                                    </p:animEffect>
                                  </p:childTnLst>
                                </p:cTn>
                              </p:par>
                              <p:par>
                                <p:cTn id="8" presetID="3" presetClass="emph" presetSubtype="2" fill="hold" nodeType="withEffect">
                                  <p:stCondLst>
                                    <p:cond delay="0"/>
                                  </p:stCondLst>
                                  <p:childTnLst>
                                    <p:animClr clrSpc="rgb" dir="cw">
                                      <p:cBhvr override="childStyle">
                                        <p:cTn id="9" dur="2000" fill="hold"/>
                                        <p:tgtEl>
                                          <p:spTgt spid="9219">
                                            <p:txEl>
                                              <p:pRg st="2" end="2"/>
                                            </p:txEl>
                                          </p:spTgt>
                                        </p:tgtEl>
                                        <p:attrNameLst>
                                          <p:attrName>style.color</p:attrName>
                                        </p:attrNameLst>
                                      </p:cBhvr>
                                      <p:to>
                                        <a:schemeClr val="accent2"/>
                                      </p:to>
                                    </p:animClr>
                                  </p:childTnLst>
                                </p:cTn>
                              </p:par>
                              <p:par>
                                <p:cTn id="10" presetID="4" presetClass="emph" presetSubtype="2" fill="hold" nodeType="withEffect">
                                  <p:stCondLst>
                                    <p:cond delay="0"/>
                                  </p:stCondLst>
                                  <p:childTnLst>
                                    <p:anim to="1.5" calcmode="lin" valueType="num">
                                      <p:cBhvr override="childStyle">
                                        <p:cTn id="11" dur="2000" fill="hold"/>
                                        <p:tgtEl>
                                          <p:spTgt spid="9219">
                                            <p:txEl>
                                              <p:pRg st="2" end="2"/>
                                            </p:txEl>
                                          </p:spTgt>
                                        </p:tgtEl>
                                        <p:attrNameLst>
                                          <p:attrName>style.fontSize</p:attrName>
                                        </p:attrNameLst>
                                      </p:cBhvr>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nodeType="clickEffect">
                                  <p:stCondLst>
                                    <p:cond delay="0"/>
                                  </p:stCondLst>
                                  <p:childTnLst>
                                    <p:set>
                                      <p:cBhvr>
                                        <p:cTn id="15" dur="1" fill="hold">
                                          <p:stCondLst>
                                            <p:cond delay="0"/>
                                          </p:stCondLst>
                                        </p:cTn>
                                        <p:tgtEl>
                                          <p:spTgt spid="9219">
                                            <p:txEl>
                                              <p:pRg st="4" end="4"/>
                                            </p:txEl>
                                          </p:spTgt>
                                        </p:tgtEl>
                                        <p:attrNameLst>
                                          <p:attrName>style.visibility</p:attrName>
                                        </p:attrNameLst>
                                      </p:cBhvr>
                                      <p:to>
                                        <p:strVal val="visible"/>
                                      </p:to>
                                    </p:set>
                                    <p:anim calcmode="lin" valueType="num">
                                      <p:cBhvr additive="base">
                                        <p:cTn id="16" dur="2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17" dur="2000" fill="hold"/>
                                        <p:tgtEl>
                                          <p:spTgt spid="9219">
                                            <p:txEl>
                                              <p:pRg st="4" end="4"/>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9219">
                                            <p:txEl>
                                              <p:pRg st="6" end="6"/>
                                            </p:txEl>
                                          </p:spTgt>
                                        </p:tgtEl>
                                        <p:attrNameLst>
                                          <p:attrName>style.visibility</p:attrName>
                                        </p:attrNameLst>
                                      </p:cBhvr>
                                      <p:to>
                                        <p:strVal val="visible"/>
                                      </p:to>
                                    </p:set>
                                    <p:anim calcmode="lin" valueType="num">
                                      <p:cBhvr additive="base">
                                        <p:cTn id="20" dur="2000" fill="hold"/>
                                        <p:tgtEl>
                                          <p:spTgt spid="9219">
                                            <p:txEl>
                                              <p:pRg st="6" end="6"/>
                                            </p:txEl>
                                          </p:spTgt>
                                        </p:tgtEl>
                                        <p:attrNameLst>
                                          <p:attrName>ppt_x</p:attrName>
                                        </p:attrNameLst>
                                      </p:cBhvr>
                                      <p:tavLst>
                                        <p:tav tm="0">
                                          <p:val>
                                            <p:strVal val="#ppt_x"/>
                                          </p:val>
                                        </p:tav>
                                        <p:tav tm="100000">
                                          <p:val>
                                            <p:strVal val="#ppt_x"/>
                                          </p:val>
                                        </p:tav>
                                      </p:tavLst>
                                    </p:anim>
                                    <p:anim calcmode="lin" valueType="num">
                                      <p:cBhvr additive="base">
                                        <p:cTn id="21" dur="2000" fill="hold"/>
                                        <p:tgtEl>
                                          <p:spTgt spid="9219">
                                            <p:txEl>
                                              <p:pRg st="6" end="6"/>
                                            </p:txEl>
                                          </p:spTgt>
                                        </p:tgtEl>
                                        <p:attrNameLst>
                                          <p:attrName>ppt_y</p:attrName>
                                        </p:attrNameLst>
                                      </p:cBhvr>
                                      <p:tavLst>
                                        <p:tav tm="0">
                                          <p:val>
                                            <p:strVal val="1+#ppt_h/2"/>
                                          </p:val>
                                        </p:tav>
                                        <p:tav tm="100000">
                                          <p:val>
                                            <p:strVal val="#ppt_y"/>
                                          </p:val>
                                        </p:tav>
                                      </p:tavLst>
                                    </p:anim>
                                  </p:childTnLst>
                                </p:cTn>
                              </p:par>
                              <p:par>
                                <p:cTn id="22" presetID="3" presetClass="emph" presetSubtype="2" fill="hold" nodeType="withEffect">
                                  <p:stCondLst>
                                    <p:cond delay="0"/>
                                  </p:stCondLst>
                                  <p:childTnLst>
                                    <p:animClr clrSpc="rgb" dir="cw">
                                      <p:cBhvr override="childStyle">
                                        <p:cTn id="23" dur="2000" fill="hold"/>
                                        <p:tgtEl>
                                          <p:spTgt spid="9219">
                                            <p:txEl>
                                              <p:pRg st="4" end="4"/>
                                            </p:txEl>
                                          </p:spTgt>
                                        </p:tgtEl>
                                        <p:attrNameLst>
                                          <p:attrName>style.color</p:attrName>
                                        </p:attrNameLst>
                                      </p:cBhvr>
                                      <p:to>
                                        <a:srgbClr val="000099"/>
                                      </p:to>
                                    </p:animClr>
                                  </p:childTnLst>
                                </p:cTn>
                              </p:par>
                              <p:par>
                                <p:cTn id="24" presetID="3" presetClass="emph" presetSubtype="2" fill="hold" nodeType="withEffect">
                                  <p:stCondLst>
                                    <p:cond delay="0"/>
                                  </p:stCondLst>
                                  <p:childTnLst>
                                    <p:animClr clrSpc="rgb" dir="cw">
                                      <p:cBhvr override="childStyle">
                                        <p:cTn id="25" dur="2000" fill="hold"/>
                                        <p:tgtEl>
                                          <p:spTgt spid="9219">
                                            <p:txEl>
                                              <p:pRg st="6" end="6"/>
                                            </p:txEl>
                                          </p:spTgt>
                                        </p:tgtEl>
                                        <p:attrNameLst>
                                          <p:attrName>style.color</p:attrName>
                                        </p:attrNameLst>
                                      </p:cBhvr>
                                      <p:to>
                                        <a:srgbClr val="000099"/>
                                      </p:to>
                                    </p:animClr>
                                  </p:childTnLst>
                                </p:cTn>
                              </p:par>
                              <p:par>
                                <p:cTn id="26" presetID="5" presetClass="emph" presetSubtype="1" nodeType="withEffect">
                                  <p:stCondLst>
                                    <p:cond delay="0"/>
                                  </p:stCondLst>
                                  <p:childTnLst>
                                    <p:set>
                                      <p:cBhvr override="childStyle">
                                        <p:cTn id="27" dur="indefinite"/>
                                        <p:tgtEl>
                                          <p:spTgt spid="9219">
                                            <p:txEl>
                                              <p:pRg st="4" end="4"/>
                                            </p:txEl>
                                          </p:spTgt>
                                        </p:tgtEl>
                                        <p:attrNameLst>
                                          <p:attrName>style.fontStyle</p:attrName>
                                        </p:attrNameLst>
                                      </p:cBhvr>
                                      <p:to>
                                        <p:strVal val="normal"/>
                                      </p:to>
                                    </p:set>
                                    <p:set>
                                      <p:cBhvr override="childStyle">
                                        <p:cTn id="28" dur="indefinite"/>
                                        <p:tgtEl>
                                          <p:spTgt spid="9219">
                                            <p:txEl>
                                              <p:pRg st="4" end="4"/>
                                            </p:txEl>
                                          </p:spTgt>
                                        </p:tgtEl>
                                        <p:attrNameLst>
                                          <p:attrName>style.fontWeight</p:attrName>
                                        </p:attrNameLst>
                                      </p:cBhvr>
                                      <p:to>
                                        <p:strVal val="bold"/>
                                      </p:to>
                                    </p:set>
                                    <p:set>
                                      <p:cBhvr override="childStyle">
                                        <p:cTn id="29" dur="indefinite"/>
                                        <p:tgtEl>
                                          <p:spTgt spid="9219">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47107" name="Rectangle 3"/>
          <p:cNvSpPr>
            <a:spLocks noGrp="1" noChangeArrowheads="1"/>
          </p:cNvSpPr>
          <p:nvPr>
            <p:ph type="subTitle" idx="1"/>
          </p:nvPr>
        </p:nvSpPr>
        <p:spPr>
          <a:xfrm>
            <a:off x="684213" y="2636838"/>
            <a:ext cx="7775575" cy="3024187"/>
          </a:xfrm>
        </p:spPr>
        <p:txBody>
          <a:bodyPr/>
          <a:lstStyle/>
          <a:p>
            <a:pPr algn="ctr" eaLnBrk="1" hangingPunct="1">
              <a:lnSpc>
                <a:spcPct val="80000"/>
              </a:lnSpc>
            </a:pPr>
            <a:endParaRPr lang="de-DE" altLang="de-DE" sz="3600" b="1" smtClean="0"/>
          </a:p>
          <a:p>
            <a:pPr algn="ctr" eaLnBrk="1" hangingPunct="1">
              <a:lnSpc>
                <a:spcPct val="80000"/>
              </a:lnSpc>
            </a:pPr>
            <a:r>
              <a:rPr lang="de-DE" altLang="de-DE" sz="3600" b="1" smtClean="0"/>
              <a:t>Modul „Maschinistenprüfung“</a:t>
            </a:r>
          </a:p>
        </p:txBody>
      </p:sp>
      <p:sp>
        <p:nvSpPr>
          <p:cNvPr id="47108"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3075" name="Rectangle 3"/>
          <p:cNvSpPr>
            <a:spLocks noGrp="1" noChangeArrowheads="1"/>
          </p:cNvSpPr>
          <p:nvPr>
            <p:ph type="subTitle" idx="1"/>
          </p:nvPr>
        </p:nvSpPr>
        <p:spPr>
          <a:xfrm>
            <a:off x="684213" y="2133600"/>
            <a:ext cx="7775575" cy="3354388"/>
          </a:xfrm>
        </p:spPr>
        <p:txBody>
          <a:bodyPr/>
          <a:lstStyle/>
          <a:p>
            <a:pPr marL="342900" indent="-342900" eaLnBrk="1" hangingPunct="1">
              <a:lnSpc>
                <a:spcPct val="150000"/>
              </a:lnSpc>
              <a:buFont typeface="Wingdings" panose="05000000000000000000" pitchFamily="2" charset="2"/>
              <a:buChar char="Ø"/>
              <a:defRPr/>
            </a:pPr>
            <a:endParaRPr lang="de-DE" altLang="de-DE" sz="2400" b="1" dirty="0" smtClean="0"/>
          </a:p>
          <a:p>
            <a:pPr marL="342900" indent="-342900" eaLnBrk="1" hangingPunct="1">
              <a:lnSpc>
                <a:spcPct val="150000"/>
              </a:lnSpc>
              <a:buFont typeface="Wingdings" panose="05000000000000000000" pitchFamily="2" charset="2"/>
              <a:buChar char="Ø"/>
              <a:defRPr/>
            </a:pPr>
            <a:r>
              <a:rPr lang="de-DE" altLang="de-DE" sz="2400" b="1" dirty="0" smtClean="0"/>
              <a:t>Sonderprüfung Maschinistin / Maschinist.</a:t>
            </a:r>
          </a:p>
          <a:p>
            <a:pPr marL="342900" indent="-342900" eaLnBrk="1" hangingPunct="1">
              <a:lnSpc>
                <a:spcPct val="150000"/>
              </a:lnSpc>
              <a:buFont typeface="Wingdings" panose="05000000000000000000" pitchFamily="2" charset="2"/>
              <a:buChar char="Ø"/>
              <a:defRPr/>
            </a:pPr>
            <a:r>
              <a:rPr lang="de-DE" altLang="de-DE" sz="2400" b="1" dirty="0" smtClean="0"/>
              <a:t>Sicherer Umgang mit dem Fahrzeug.</a:t>
            </a:r>
          </a:p>
          <a:p>
            <a:pPr marL="342900" indent="-342900" eaLnBrk="1" hangingPunct="1">
              <a:lnSpc>
                <a:spcPct val="150000"/>
              </a:lnSpc>
              <a:buFont typeface="Wingdings" panose="05000000000000000000" pitchFamily="2" charset="2"/>
              <a:buChar char="Ø"/>
              <a:defRPr/>
            </a:pPr>
            <a:r>
              <a:rPr lang="de-DE" altLang="de-DE" sz="2400" b="1" dirty="0" smtClean="0"/>
              <a:t>Bewusstsein für Abmessungen und Reaktion des Fahrzeugs.</a:t>
            </a:r>
          </a:p>
          <a:p>
            <a:pPr eaLnBrk="1" hangingPunct="1">
              <a:lnSpc>
                <a:spcPct val="80000"/>
              </a:lnSpc>
              <a:defRPr/>
            </a:pPr>
            <a:endParaRPr lang="de-DE" altLang="de-DE" sz="2400" b="1" dirty="0" smtClean="0"/>
          </a:p>
        </p:txBody>
      </p:sp>
      <p:sp>
        <p:nvSpPr>
          <p:cNvPr id="48132"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3075" name="Rectangle 3"/>
          <p:cNvSpPr>
            <a:spLocks noGrp="1" noChangeArrowheads="1"/>
          </p:cNvSpPr>
          <p:nvPr>
            <p:ph type="subTitle" idx="1"/>
          </p:nvPr>
        </p:nvSpPr>
        <p:spPr>
          <a:xfrm>
            <a:off x="684213" y="2133600"/>
            <a:ext cx="7775575" cy="2663825"/>
          </a:xfrm>
        </p:spPr>
        <p:txBody>
          <a:bodyPr/>
          <a:lstStyle/>
          <a:p>
            <a:pPr marL="342900" indent="-342900" eaLnBrk="1" hangingPunct="1">
              <a:lnSpc>
                <a:spcPct val="150000"/>
              </a:lnSpc>
              <a:buClr>
                <a:srgbClr val="00B050"/>
              </a:buClr>
              <a:buFont typeface="Verdana" panose="020B0604030504040204" pitchFamily="34" charset="0"/>
              <a:buChar char="+"/>
              <a:defRPr/>
            </a:pPr>
            <a:r>
              <a:rPr lang="de-DE" altLang="de-DE" sz="2400" b="1" dirty="0"/>
              <a:t>Maschinistin / Maschinist muss im Besitz der erforderlichen Fahrerlaubnis sein</a:t>
            </a:r>
            <a:r>
              <a:rPr lang="de-DE" altLang="de-DE" sz="2400" b="1" dirty="0" smtClean="0"/>
              <a:t>.</a:t>
            </a:r>
          </a:p>
          <a:p>
            <a:pPr marL="342900" indent="-342900" eaLnBrk="1" hangingPunct="1">
              <a:lnSpc>
                <a:spcPct val="150000"/>
              </a:lnSpc>
              <a:buClr>
                <a:srgbClr val="00B050"/>
              </a:buClr>
              <a:buFont typeface="Verdana" panose="020B0604030504040204" pitchFamily="34" charset="0"/>
              <a:buChar char="+"/>
              <a:defRPr/>
            </a:pPr>
            <a:r>
              <a:rPr lang="de-DE" altLang="de-DE" sz="2400" b="1" dirty="0" smtClean="0"/>
              <a:t>Fahrlicht ist eingeschaltet.</a:t>
            </a:r>
          </a:p>
          <a:p>
            <a:pPr marL="342900" indent="-342900" eaLnBrk="1" hangingPunct="1">
              <a:lnSpc>
                <a:spcPct val="150000"/>
              </a:lnSpc>
              <a:buClr>
                <a:srgbClr val="00B050"/>
              </a:buClr>
              <a:buFont typeface="Verdana" panose="020B0604030504040204" pitchFamily="34" charset="0"/>
              <a:buChar char="+"/>
              <a:defRPr/>
            </a:pPr>
            <a:r>
              <a:rPr lang="de-DE" altLang="de-DE" sz="2400" b="1" dirty="0" smtClean="0"/>
              <a:t>Vorhandenes Gurtsystem benutzen.</a:t>
            </a:r>
          </a:p>
          <a:p>
            <a:pPr marL="342900" indent="-342900" eaLnBrk="1" hangingPunct="1">
              <a:lnSpc>
                <a:spcPct val="150000"/>
              </a:lnSpc>
              <a:buFont typeface="Verdana" panose="020B0604030504040204" pitchFamily="34" charset="0"/>
              <a:buChar char="-"/>
              <a:defRPr/>
            </a:pPr>
            <a:r>
              <a:rPr lang="de-DE" altLang="de-DE" sz="2400" b="1" dirty="0" smtClean="0"/>
              <a:t>Maschinisten-Lehrgang ist nicht erforderlich.</a:t>
            </a:r>
          </a:p>
          <a:p>
            <a:pPr eaLnBrk="1" hangingPunct="1">
              <a:lnSpc>
                <a:spcPct val="80000"/>
              </a:lnSpc>
              <a:defRPr/>
            </a:pPr>
            <a:endParaRPr lang="de-DE" altLang="de-DE" sz="2400" b="1" dirty="0" smtClean="0"/>
          </a:p>
        </p:txBody>
      </p:sp>
      <p:sp>
        <p:nvSpPr>
          <p:cNvPr id="49156" name="Line 4"/>
          <p:cNvSpPr>
            <a:spLocks noChangeShapeType="1"/>
          </p:cNvSpPr>
          <p:nvPr/>
        </p:nvSpPr>
        <p:spPr bwMode="auto">
          <a:xfrm flipV="1">
            <a:off x="684213" y="6237288"/>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3075" name="Rectangle 3"/>
          <p:cNvSpPr>
            <a:spLocks noGrp="1" noChangeArrowheads="1"/>
          </p:cNvSpPr>
          <p:nvPr>
            <p:ph type="subTitle" idx="1"/>
          </p:nvPr>
        </p:nvSpPr>
        <p:spPr>
          <a:xfrm>
            <a:off x="684213" y="2133600"/>
            <a:ext cx="7775575" cy="3354388"/>
          </a:xfrm>
        </p:spPr>
        <p:txBody>
          <a:bodyPr/>
          <a:lstStyle/>
          <a:p>
            <a:pPr marL="342900" indent="-342900" eaLnBrk="1" hangingPunct="1">
              <a:lnSpc>
                <a:spcPct val="150000"/>
              </a:lnSpc>
              <a:buFont typeface="Wingdings" panose="05000000000000000000" pitchFamily="2" charset="2"/>
              <a:buChar char="Ø"/>
              <a:defRPr/>
            </a:pPr>
            <a:r>
              <a:rPr lang="de-DE" altLang="de-DE" sz="2400" b="1" dirty="0" smtClean="0"/>
              <a:t>Vier verschiedene Fahrübungen.</a:t>
            </a:r>
          </a:p>
          <a:p>
            <a:pPr marL="342900" indent="-342900" eaLnBrk="1" hangingPunct="1">
              <a:lnSpc>
                <a:spcPct val="150000"/>
              </a:lnSpc>
              <a:buFont typeface="Wingdings" panose="05000000000000000000" pitchFamily="2" charset="2"/>
              <a:buChar char="Ø"/>
              <a:defRPr/>
            </a:pPr>
            <a:r>
              <a:rPr lang="de-DE" altLang="de-DE" sz="2400" b="1" dirty="0" smtClean="0"/>
              <a:t>Vorwärts- und Rückwärtsbewegung.</a:t>
            </a:r>
          </a:p>
          <a:p>
            <a:pPr marL="342900" indent="-342900" eaLnBrk="1" hangingPunct="1">
              <a:lnSpc>
                <a:spcPct val="150000"/>
              </a:lnSpc>
              <a:buFont typeface="Wingdings" panose="05000000000000000000" pitchFamily="2" charset="2"/>
              <a:buChar char="Ø"/>
              <a:defRPr/>
            </a:pPr>
            <a:r>
              <a:rPr lang="de-DE" altLang="de-DE" sz="2400" b="1" dirty="0" smtClean="0"/>
              <a:t>Engstellen und Einparken.</a:t>
            </a:r>
          </a:p>
          <a:p>
            <a:pPr marL="342900" indent="-342900" eaLnBrk="1" hangingPunct="1">
              <a:lnSpc>
                <a:spcPct val="150000"/>
              </a:lnSpc>
              <a:buFont typeface="Wingdings" panose="05000000000000000000" pitchFamily="2" charset="2"/>
              <a:buChar char="Ø"/>
              <a:defRPr/>
            </a:pPr>
            <a:r>
              <a:rPr lang="de-DE" altLang="de-DE" sz="2400" b="1" dirty="0" smtClean="0"/>
              <a:t>Einsatz eines „Sicherungspostens“.</a:t>
            </a:r>
          </a:p>
          <a:p>
            <a:pPr eaLnBrk="1" hangingPunct="1">
              <a:lnSpc>
                <a:spcPct val="80000"/>
              </a:lnSpc>
              <a:defRPr/>
            </a:pPr>
            <a:endParaRPr lang="de-DE" altLang="de-DE" sz="2400" b="1" dirty="0" smtClean="0"/>
          </a:p>
        </p:txBody>
      </p:sp>
      <p:sp>
        <p:nvSpPr>
          <p:cNvPr id="50180"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 name="Pfeil nach unten 1"/>
          <p:cNvSpPr/>
          <p:nvPr/>
        </p:nvSpPr>
        <p:spPr>
          <a:xfrm>
            <a:off x="6443663" y="4868863"/>
            <a:ext cx="576262" cy="1081087"/>
          </a:xfrm>
          <a:prstGeom prst="downArrow">
            <a:avLst/>
          </a:prstGeom>
          <a:solidFill>
            <a:srgbClr val="00B050"/>
          </a:solidFill>
          <a:ln>
            <a:solidFill>
              <a:srgbClr val="85A06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
        <p:nvSpPr>
          <p:cNvPr id="7" name="Pfeil nach unten 6"/>
          <p:cNvSpPr/>
          <p:nvPr/>
        </p:nvSpPr>
        <p:spPr>
          <a:xfrm flipV="1">
            <a:off x="7164388" y="4868863"/>
            <a:ext cx="576262" cy="1081087"/>
          </a:xfrm>
          <a:prstGeom prst="downArrow">
            <a:avLst/>
          </a:prstGeom>
          <a:solidFill>
            <a:schemeClr val="accent2">
              <a:lumMod val="60000"/>
              <a:lumOff val="40000"/>
            </a:schemeClr>
          </a:solidFill>
          <a:ln>
            <a:solidFill>
              <a:srgbClr val="85A06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pic>
        <p:nvPicPr>
          <p:cNvPr id="8"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8"/>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P spid="2" grpId="0" animBg="1"/>
      <p:bldP spid="7" grpId="0" animBg="1"/>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3075" name="Rectangle 3"/>
          <p:cNvSpPr>
            <a:spLocks noGrp="1" noChangeArrowheads="1"/>
          </p:cNvSpPr>
          <p:nvPr>
            <p:ph type="subTitle" idx="1"/>
          </p:nvPr>
        </p:nvSpPr>
        <p:spPr>
          <a:xfrm>
            <a:off x="684213" y="2133600"/>
            <a:ext cx="7775575" cy="3354388"/>
          </a:xfrm>
        </p:spPr>
        <p:txBody>
          <a:bodyPr/>
          <a:lstStyle/>
          <a:p>
            <a:pPr eaLnBrk="1" hangingPunct="1">
              <a:lnSpc>
                <a:spcPct val="150000"/>
              </a:lnSpc>
              <a:defRPr/>
            </a:pPr>
            <a:r>
              <a:rPr lang="de-DE" altLang="de-DE" sz="2400" b="1" dirty="0" smtClean="0">
                <a:solidFill>
                  <a:srgbClr val="0070C0"/>
                </a:solidFill>
              </a:rPr>
              <a:t>Benötigtes Material:</a:t>
            </a:r>
          </a:p>
          <a:p>
            <a:pPr marL="342900" indent="-342900" eaLnBrk="1" hangingPunct="1">
              <a:lnSpc>
                <a:spcPct val="150000"/>
              </a:lnSpc>
              <a:buFont typeface="Wingdings" panose="05000000000000000000" pitchFamily="2" charset="2"/>
              <a:buChar char="Ø"/>
              <a:defRPr/>
            </a:pPr>
            <a:r>
              <a:rPr lang="de-DE" altLang="de-DE" sz="2400" b="1" dirty="0" smtClean="0"/>
              <a:t>5 Schlauchbrücken.</a:t>
            </a:r>
          </a:p>
          <a:p>
            <a:pPr marL="342900" indent="-342900" eaLnBrk="1" hangingPunct="1">
              <a:lnSpc>
                <a:spcPct val="150000"/>
              </a:lnSpc>
              <a:buFont typeface="Wingdings" panose="05000000000000000000" pitchFamily="2" charset="2"/>
              <a:buChar char="Ø"/>
              <a:defRPr/>
            </a:pPr>
            <a:r>
              <a:rPr lang="de-DE" altLang="de-DE" sz="2400" b="1" dirty="0" smtClean="0"/>
              <a:t>8 Verkehrsleitkegel.</a:t>
            </a:r>
          </a:p>
          <a:p>
            <a:pPr marL="342900" indent="-342900" eaLnBrk="1" hangingPunct="1">
              <a:lnSpc>
                <a:spcPct val="150000"/>
              </a:lnSpc>
              <a:buFont typeface="Wingdings" panose="05000000000000000000" pitchFamily="2" charset="2"/>
              <a:buChar char="Ø"/>
              <a:defRPr/>
            </a:pPr>
            <a:r>
              <a:rPr lang="de-DE" sz="2400" b="1" dirty="0" smtClean="0"/>
              <a:t>„Winkel“ </a:t>
            </a:r>
            <a:r>
              <a:rPr lang="de-DE" sz="2400" b="1" dirty="0"/>
              <a:t>Schenkellänge hintere Begrenzung 3,0 m seitliche </a:t>
            </a:r>
            <a:r>
              <a:rPr lang="de-DE" sz="2400" b="1" dirty="0" smtClean="0"/>
              <a:t>1,5m.</a:t>
            </a:r>
          </a:p>
          <a:p>
            <a:pPr marL="342900" indent="-342900" eaLnBrk="1" hangingPunct="1">
              <a:lnSpc>
                <a:spcPct val="150000"/>
              </a:lnSpc>
              <a:buFont typeface="Wingdings" panose="05000000000000000000" pitchFamily="2" charset="2"/>
              <a:buChar char="Ø"/>
              <a:defRPr/>
            </a:pPr>
            <a:r>
              <a:rPr lang="de-DE" altLang="de-DE" sz="2400" b="1" dirty="0" smtClean="0"/>
              <a:t>Verschiedene Fahrbahnmarkierungen.</a:t>
            </a:r>
          </a:p>
          <a:p>
            <a:pPr eaLnBrk="1" hangingPunct="1">
              <a:lnSpc>
                <a:spcPct val="80000"/>
              </a:lnSpc>
              <a:defRPr/>
            </a:pPr>
            <a:endParaRPr lang="de-DE" altLang="de-DE" sz="2400" b="1" dirty="0" smtClean="0"/>
          </a:p>
        </p:txBody>
      </p:sp>
      <p:sp>
        <p:nvSpPr>
          <p:cNvPr id="51204"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 name="Textfeld 1"/>
          <p:cNvSpPr txBox="1"/>
          <p:nvPr/>
        </p:nvSpPr>
        <p:spPr>
          <a:xfrm>
            <a:off x="5651500" y="2492375"/>
            <a:ext cx="2376488" cy="708025"/>
          </a:xfrm>
          <a:prstGeom prst="rect">
            <a:avLst/>
          </a:prstGeom>
          <a:solidFill>
            <a:schemeClr val="accent6">
              <a:lumMod val="20000"/>
              <a:lumOff val="80000"/>
            </a:schemeClr>
          </a:solidFill>
        </p:spPr>
        <p:txBody>
          <a:bodyPr>
            <a:spAutoFit/>
          </a:bodyPr>
          <a:lstStyle/>
          <a:p>
            <a:pPr algn="just" eaLnBrk="1" hangingPunct="1">
              <a:defRPr/>
            </a:pPr>
            <a:r>
              <a:rPr lang="de-DE" sz="2000" b="1" dirty="0"/>
              <a:t>Gesamtfläche: 10 x 45 Meter!</a:t>
            </a:r>
          </a:p>
        </p:txBody>
      </p:sp>
      <p:pic>
        <p:nvPicPr>
          <p:cNvPr id="7"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7"/>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P spid="2" grpId="0" animBg="1"/>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3075" name="Rectangle 3"/>
          <p:cNvSpPr>
            <a:spLocks noGrp="1" noChangeArrowheads="1"/>
          </p:cNvSpPr>
          <p:nvPr>
            <p:ph type="subTitle" idx="1"/>
          </p:nvPr>
        </p:nvSpPr>
        <p:spPr>
          <a:xfrm>
            <a:off x="684213" y="2133600"/>
            <a:ext cx="7775575" cy="3354388"/>
          </a:xfrm>
        </p:spPr>
        <p:txBody>
          <a:bodyPr/>
          <a:lstStyle/>
          <a:p>
            <a:pPr eaLnBrk="1" hangingPunct="1">
              <a:lnSpc>
                <a:spcPct val="150000"/>
              </a:lnSpc>
              <a:defRPr/>
            </a:pPr>
            <a:r>
              <a:rPr lang="de-DE" altLang="de-DE" sz="2400" b="1" dirty="0" smtClean="0">
                <a:solidFill>
                  <a:srgbClr val="0070C0"/>
                </a:solidFill>
              </a:rPr>
              <a:t>Bewertung:</a:t>
            </a:r>
          </a:p>
          <a:p>
            <a:pPr>
              <a:defRPr/>
            </a:pPr>
            <a:endParaRPr lang="de-DE" sz="2000" dirty="0" smtClean="0"/>
          </a:p>
          <a:p>
            <a:pPr marL="342900" indent="-342900">
              <a:buFont typeface="Wingdings" panose="05000000000000000000" pitchFamily="2" charset="2"/>
              <a:buChar char="Ø"/>
              <a:defRPr/>
            </a:pPr>
            <a:r>
              <a:rPr lang="de-DE" sz="2000" dirty="0" smtClean="0"/>
              <a:t>Fahrübung </a:t>
            </a:r>
            <a:r>
              <a:rPr lang="de-DE" sz="2000" dirty="0"/>
              <a:t>1 (Schlauchbrücken) 20%</a:t>
            </a:r>
          </a:p>
          <a:p>
            <a:pPr marL="342900" indent="-342900">
              <a:buFont typeface="Wingdings" panose="05000000000000000000" pitchFamily="2" charset="2"/>
              <a:buChar char="Ø"/>
              <a:defRPr/>
            </a:pPr>
            <a:r>
              <a:rPr lang="de-DE" sz="2000" dirty="0"/>
              <a:t>Fahrübung 2 (Durchfahren Engstelle) 25%</a:t>
            </a:r>
          </a:p>
          <a:p>
            <a:pPr marL="342900" indent="-342900">
              <a:buFont typeface="Wingdings" panose="05000000000000000000" pitchFamily="2" charset="2"/>
              <a:buChar char="Ø"/>
              <a:defRPr/>
            </a:pPr>
            <a:r>
              <a:rPr lang="de-DE" sz="2000" dirty="0"/>
              <a:t>Fahrübung 3 (Bremsübung) 25%</a:t>
            </a:r>
          </a:p>
          <a:p>
            <a:pPr marL="342900" indent="-342900">
              <a:buFont typeface="Wingdings" panose="05000000000000000000" pitchFamily="2" charset="2"/>
              <a:buChar char="Ø"/>
              <a:defRPr/>
            </a:pPr>
            <a:r>
              <a:rPr lang="de-DE" sz="2000" dirty="0"/>
              <a:t>Fahrübung 4 (rückwärts einparken) 20%</a:t>
            </a:r>
          </a:p>
          <a:p>
            <a:pPr marL="342900" indent="-342900">
              <a:buFont typeface="Wingdings" panose="05000000000000000000" pitchFamily="2" charset="2"/>
              <a:buChar char="Ø"/>
              <a:defRPr/>
            </a:pPr>
            <a:r>
              <a:rPr lang="de-DE" sz="2000" dirty="0"/>
              <a:t>Fahrübung 4 (Abstand zur hinteren Begrenzung) 10%</a:t>
            </a:r>
          </a:p>
          <a:p>
            <a:pPr marL="342900" indent="-342900">
              <a:buFont typeface="Wingdings" panose="05000000000000000000" pitchFamily="2" charset="2"/>
              <a:buChar char="Ø"/>
              <a:defRPr/>
            </a:pPr>
            <a:r>
              <a:rPr lang="de-DE" sz="2000" dirty="0"/>
              <a:t>Gesamtübung nicht erfüllt! Zeitüberschreitung 100%</a:t>
            </a:r>
            <a:endParaRPr lang="de-DE" altLang="de-DE" sz="2000" b="1" dirty="0" smtClean="0"/>
          </a:p>
        </p:txBody>
      </p:sp>
      <p:sp>
        <p:nvSpPr>
          <p:cNvPr id="52228" name="Line 4"/>
          <p:cNvSpPr>
            <a:spLocks noChangeShapeType="1"/>
          </p:cNvSpPr>
          <p:nvPr/>
        </p:nvSpPr>
        <p:spPr bwMode="auto">
          <a:xfrm flipV="1">
            <a:off x="608013"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 name="Textfeld 1"/>
          <p:cNvSpPr txBox="1"/>
          <p:nvPr/>
        </p:nvSpPr>
        <p:spPr>
          <a:xfrm>
            <a:off x="5651500" y="2276475"/>
            <a:ext cx="2665413" cy="706438"/>
          </a:xfrm>
          <a:prstGeom prst="rect">
            <a:avLst/>
          </a:prstGeom>
          <a:solidFill>
            <a:schemeClr val="accent6">
              <a:lumMod val="20000"/>
              <a:lumOff val="80000"/>
            </a:schemeClr>
          </a:solidFill>
        </p:spPr>
        <p:txBody>
          <a:bodyPr>
            <a:spAutoFit/>
          </a:bodyPr>
          <a:lstStyle/>
          <a:p>
            <a:pPr algn="just" eaLnBrk="1" hangingPunct="1">
              <a:defRPr/>
            </a:pPr>
            <a:r>
              <a:rPr lang="de-DE" sz="2000" b="1" dirty="0"/>
              <a:t>Unterschiedliche Gewichtung!</a:t>
            </a:r>
          </a:p>
        </p:txBody>
      </p:sp>
      <p:pic>
        <p:nvPicPr>
          <p:cNvPr id="7"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Grafik 7"/>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53251" name="Rectangle 3"/>
          <p:cNvSpPr>
            <a:spLocks noGrp="1" noChangeArrowheads="1"/>
          </p:cNvSpPr>
          <p:nvPr>
            <p:ph type="subTitle" idx="1"/>
          </p:nvPr>
        </p:nvSpPr>
        <p:spPr>
          <a:xfrm>
            <a:off x="684213" y="2133600"/>
            <a:ext cx="7775575" cy="3354388"/>
          </a:xfrm>
        </p:spPr>
        <p:txBody>
          <a:bodyPr/>
          <a:lstStyle/>
          <a:p>
            <a:pPr eaLnBrk="1" hangingPunct="1">
              <a:lnSpc>
                <a:spcPct val="150000"/>
              </a:lnSpc>
            </a:pPr>
            <a:r>
              <a:rPr lang="de-DE" altLang="de-DE" sz="2000" b="1" smtClean="0">
                <a:hlinkClick r:id="rId2" action="ppaction://hlinkfile"/>
              </a:rPr>
              <a:t>Parcour Übersicht_06032018.pdf</a:t>
            </a:r>
            <a:endParaRPr lang="de-DE" altLang="de-DE" sz="2000" b="1" smtClean="0"/>
          </a:p>
        </p:txBody>
      </p:sp>
      <p:sp>
        <p:nvSpPr>
          <p:cNvPr id="53252" name="Line 4"/>
          <p:cNvSpPr>
            <a:spLocks noChangeShapeType="1"/>
          </p:cNvSpPr>
          <p:nvPr/>
        </p:nvSpPr>
        <p:spPr bwMode="auto">
          <a:xfrm flipV="1">
            <a:off x="608013"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4"/>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5123" name="Rectangle 3"/>
          <p:cNvSpPr>
            <a:spLocks noGrp="1" noChangeArrowheads="1"/>
          </p:cNvSpPr>
          <p:nvPr>
            <p:ph type="subTitle" idx="1"/>
          </p:nvPr>
        </p:nvSpPr>
        <p:spPr>
          <a:xfrm>
            <a:off x="636588" y="1773238"/>
            <a:ext cx="7775575" cy="4319587"/>
          </a:xfrm>
        </p:spPr>
        <p:txBody>
          <a:bodyPr/>
          <a:lstStyle/>
          <a:p>
            <a:pPr eaLnBrk="1" hangingPunct="1">
              <a:lnSpc>
                <a:spcPct val="80000"/>
              </a:lnSpc>
            </a:pPr>
            <a:r>
              <a:rPr lang="de-DE" altLang="de-DE" sz="1600" b="1" u="sng" dirty="0" smtClean="0"/>
              <a:t>2. Voraussetzungen</a:t>
            </a:r>
          </a:p>
          <a:p>
            <a:pPr eaLnBrk="1" hangingPunct="1">
              <a:lnSpc>
                <a:spcPct val="80000"/>
              </a:lnSpc>
            </a:pPr>
            <a:endParaRPr lang="de-DE" altLang="de-DE" sz="1600" b="1" dirty="0" smtClean="0"/>
          </a:p>
          <a:p>
            <a:pPr eaLnBrk="1" hangingPunct="1">
              <a:lnSpc>
                <a:spcPct val="80000"/>
              </a:lnSpc>
            </a:pPr>
            <a:r>
              <a:rPr lang="de-DE" altLang="de-DE" sz="1600" b="1" dirty="0" smtClean="0"/>
              <a:t>2.1 Voraussetzungen an die Teilnehmer</a:t>
            </a:r>
          </a:p>
          <a:p>
            <a:pPr algn="ctr" eaLnBrk="1" hangingPunct="1">
              <a:lnSpc>
                <a:spcPct val="80000"/>
              </a:lnSpc>
            </a:pPr>
            <a:endParaRPr lang="de-DE" altLang="de-DE" sz="1500" b="1" dirty="0" smtClean="0"/>
          </a:p>
          <a:p>
            <a:r>
              <a:rPr lang="de-DE" altLang="de-DE" sz="1400" dirty="0" smtClean="0"/>
              <a:t>Alle teilnehmenden Feuerwehrmitglieder haben entsprechend der zu absolvierenden Module die vorgeschriebene persönliche Schutzkleidung gemäß </a:t>
            </a:r>
            <a:r>
              <a:rPr lang="de-DE" altLang="de-DE" sz="1400" dirty="0" smtClean="0">
                <a:hlinkClick r:id="rId2" action="ppaction://hlinkfile"/>
              </a:rPr>
              <a:t>Anlage 3</a:t>
            </a:r>
            <a:r>
              <a:rPr lang="de-DE" altLang="de-DE" sz="1400" dirty="0" smtClean="0"/>
              <a:t> der Feuerwehrverordnung zu tragen.  </a:t>
            </a:r>
          </a:p>
          <a:p>
            <a:endParaRPr lang="de-DE" altLang="de-DE" sz="1400" dirty="0" smtClean="0"/>
          </a:p>
          <a:p>
            <a:r>
              <a:rPr lang="de-DE" altLang="de-DE" sz="1400" dirty="0" smtClean="0"/>
              <a:t>Die teilnehmenden Einheiten starten mit einem Löschfahrzeug nach Typ 2 der Anlage 1 der Feuerwehrverordnung (</a:t>
            </a:r>
            <a:r>
              <a:rPr lang="de-DE" altLang="de-DE" sz="1400" dirty="0" err="1" smtClean="0"/>
              <a:t>FwVO</a:t>
            </a:r>
            <a:r>
              <a:rPr lang="de-DE" altLang="de-DE" sz="1400" dirty="0" smtClean="0"/>
              <a:t>). Das Fahrzeug muss in allen Modulen verwendet werden.</a:t>
            </a:r>
          </a:p>
          <a:p>
            <a:r>
              <a:rPr lang="de-DE" altLang="de-DE" sz="1400" dirty="0" smtClean="0"/>
              <a:t> </a:t>
            </a:r>
          </a:p>
          <a:p>
            <a:r>
              <a:rPr lang="de-DE" altLang="de-DE" sz="1400" dirty="0" smtClean="0"/>
              <a:t>Alle beim Leistungsvergleich eingesetzten Fahrzeuge, die persönliche und technische Ausrüstung und die Geräte müssen den Vorschriften in den gültigen Fassungen entsprechen. </a:t>
            </a:r>
          </a:p>
          <a:p>
            <a:endParaRPr lang="de-DE" altLang="de-DE" sz="1400" dirty="0" smtClean="0"/>
          </a:p>
          <a:p>
            <a:r>
              <a:rPr lang="de-DE" altLang="de-DE" sz="1400" dirty="0" smtClean="0"/>
              <a:t>Fahrzeuge, die keinem genormten Fahrzeugtyp entsprechen, müssen die Anforderungen der </a:t>
            </a:r>
            <a:r>
              <a:rPr lang="de-DE" altLang="de-DE" sz="1400" dirty="0" err="1" smtClean="0"/>
              <a:t>FwVO</a:t>
            </a:r>
            <a:r>
              <a:rPr lang="de-DE" altLang="de-DE" sz="1400" dirty="0" smtClean="0"/>
              <a:t> Typ 2 Anlage 1 erfüllen. </a:t>
            </a:r>
          </a:p>
          <a:p>
            <a:r>
              <a:rPr lang="de-DE" altLang="de-DE" sz="1400" dirty="0" smtClean="0"/>
              <a:t> </a:t>
            </a:r>
          </a:p>
          <a:p>
            <a:pPr eaLnBrk="1" hangingPunct="1">
              <a:lnSpc>
                <a:spcPct val="80000"/>
              </a:lnSpc>
            </a:pPr>
            <a:endParaRPr lang="de-DE" altLang="de-DE" sz="1400" b="1" dirty="0" smtClean="0"/>
          </a:p>
        </p:txBody>
      </p:sp>
      <p:sp>
        <p:nvSpPr>
          <p:cNvPr id="9220"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4"/>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3075" name="Rectangle 3"/>
          <p:cNvSpPr>
            <a:spLocks noGrp="1" noChangeArrowheads="1"/>
          </p:cNvSpPr>
          <p:nvPr>
            <p:ph type="subTitle" idx="1"/>
          </p:nvPr>
        </p:nvSpPr>
        <p:spPr>
          <a:xfrm>
            <a:off x="684213" y="2636838"/>
            <a:ext cx="7775575" cy="3024187"/>
          </a:xfrm>
        </p:spPr>
        <p:txBody>
          <a:bodyPr/>
          <a:lstStyle/>
          <a:p>
            <a:r>
              <a:rPr lang="de-DE" altLang="de-DE" sz="1600" b="1" u="sng" smtClean="0"/>
              <a:t>Anlage 1: Teilnehmerliste</a:t>
            </a:r>
          </a:p>
          <a:p>
            <a:endParaRPr lang="de-DE" altLang="de-DE" sz="1600" smtClean="0"/>
          </a:p>
          <a:p>
            <a:r>
              <a:rPr lang="de-DE" altLang="de-DE" sz="1600" smtClean="0"/>
              <a:t>Vor Antritt des Leistungsvergleiches sind alle teilnehmenden Feuerwehrmitglieder namentlich zu benennen. Der Meldebogen liegt dieser Bestimmung als Anlage Nr. 1 bei.</a:t>
            </a:r>
          </a:p>
          <a:p>
            <a:endParaRPr lang="de-DE" altLang="de-DE" sz="1600" smtClean="0"/>
          </a:p>
          <a:p>
            <a:r>
              <a:rPr lang="de-DE" altLang="de-DE" sz="1600" smtClean="0">
                <a:hlinkClick r:id="rId2" action="ppaction://hlinkfile"/>
              </a:rPr>
              <a:t>Teilnehmernachweis zu V1.0.pdf</a:t>
            </a:r>
            <a:endParaRPr lang="de-DE" altLang="de-DE" sz="1600" smtClean="0"/>
          </a:p>
        </p:txBody>
      </p:sp>
      <p:sp>
        <p:nvSpPr>
          <p:cNvPr id="54276"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4"/>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3075" name="Rectangle 3"/>
          <p:cNvSpPr>
            <a:spLocks noGrp="1" noChangeArrowheads="1"/>
          </p:cNvSpPr>
          <p:nvPr>
            <p:ph type="subTitle" idx="1"/>
          </p:nvPr>
        </p:nvSpPr>
        <p:spPr>
          <a:xfrm>
            <a:off x="684213" y="2636838"/>
            <a:ext cx="7775575" cy="3024187"/>
          </a:xfrm>
        </p:spPr>
        <p:txBody>
          <a:bodyPr/>
          <a:lstStyle/>
          <a:p>
            <a:r>
              <a:rPr lang="de-DE" altLang="de-DE" sz="1600" b="1" u="sng" dirty="0" smtClean="0"/>
              <a:t>Anlage 2: Bewertungsmatrix</a:t>
            </a:r>
          </a:p>
          <a:p>
            <a:endParaRPr lang="de-DE" altLang="de-DE" sz="1600" dirty="0" smtClean="0"/>
          </a:p>
          <a:p>
            <a:r>
              <a:rPr lang="de-DE" altLang="de-DE" sz="1600" smtClean="0">
                <a:hlinkClick r:id="rId2" action="ppaction://hlinkfile"/>
              </a:rPr>
              <a:t>Bewertung Leistungsvergleich Vers 2018-04-01.xlsx</a:t>
            </a:r>
            <a:endParaRPr lang="de-DE" altLang="de-DE" sz="1600" dirty="0" smtClean="0"/>
          </a:p>
        </p:txBody>
      </p:sp>
      <p:sp>
        <p:nvSpPr>
          <p:cNvPr id="54276"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4"/>
          <a:stretch>
            <a:fillRect/>
          </a:stretch>
        </p:blipFill>
        <p:spPr>
          <a:xfrm>
            <a:off x="4815116" y="544514"/>
            <a:ext cx="3546565" cy="685800"/>
          </a:xfrm>
          <a:prstGeom prst="rect">
            <a:avLst/>
          </a:prstGeom>
        </p:spPr>
      </p:pic>
    </p:spTree>
    <p:extLst>
      <p:ext uri="{BB962C8B-B14F-4D97-AF65-F5344CB8AC3E}">
        <p14:creationId xmlns:p14="http://schemas.microsoft.com/office/powerpoint/2010/main" val="3203616991"/>
      </p:ext>
    </p:extLst>
  </p:cSld>
  <p:clrMapOvr>
    <a:masterClrMapping/>
  </p:clrMapOvr>
  <p:transition spd="slow">
    <p:push/>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4099" name="Rectangle 3"/>
          <p:cNvSpPr>
            <a:spLocks noGrp="1" noChangeArrowheads="1"/>
          </p:cNvSpPr>
          <p:nvPr>
            <p:ph type="subTitle" idx="1"/>
          </p:nvPr>
        </p:nvSpPr>
        <p:spPr>
          <a:xfrm>
            <a:off x="611188" y="1844675"/>
            <a:ext cx="7775575" cy="4321175"/>
          </a:xfrm>
        </p:spPr>
        <p:txBody>
          <a:bodyPr/>
          <a:lstStyle/>
          <a:p>
            <a:pPr algn="ctr" eaLnBrk="1" hangingPunct="1">
              <a:lnSpc>
                <a:spcPct val="80000"/>
              </a:lnSpc>
            </a:pPr>
            <a:endParaRPr lang="de-DE" altLang="de-DE" sz="1500" b="1" smtClean="0"/>
          </a:p>
          <a:p>
            <a:r>
              <a:rPr lang="de-DE" altLang="de-DE" sz="1400" b="1" u="sng" smtClean="0"/>
              <a:t>Anlage 3: Weiterführende Hinweise für Wertungsleitung</a:t>
            </a:r>
          </a:p>
          <a:p>
            <a:r>
              <a:rPr lang="de-DE" altLang="de-DE" sz="1400" smtClean="0"/>
              <a:t> </a:t>
            </a:r>
          </a:p>
          <a:p>
            <a:r>
              <a:rPr lang="de-DE" altLang="de-DE" sz="1400" b="1" smtClean="0"/>
              <a:t>1. Anmeldeverfahren</a:t>
            </a:r>
            <a:endParaRPr lang="de-DE" altLang="de-DE" sz="1400" smtClean="0"/>
          </a:p>
          <a:p>
            <a:r>
              <a:rPr lang="de-DE" altLang="de-DE" sz="1400" smtClean="0"/>
              <a:t> </a:t>
            </a:r>
          </a:p>
          <a:p>
            <a:r>
              <a:rPr lang="de-DE" altLang="de-DE" sz="1400" smtClean="0"/>
              <a:t>Die Teilnehmer melden sich mit der ausgefüllten Teilnehmerliste bei der Leistungsvergleichsleitung an. Der Ausrichter kann ein Anmeldeverfahren unter Verwendung digitaler Medien zulassen und setzt einen Anmeldetermin fest. Nachmeldungen sind zu ermöglichen.</a:t>
            </a:r>
          </a:p>
          <a:p>
            <a:r>
              <a:rPr lang="de-DE" altLang="de-DE" sz="1400" smtClean="0"/>
              <a:t> </a:t>
            </a:r>
          </a:p>
          <a:p>
            <a:r>
              <a:rPr lang="de-DE" altLang="de-DE" sz="1400" b="1" smtClean="0"/>
              <a:t>2. Leistungsvergleichsleitung</a:t>
            </a:r>
            <a:endParaRPr lang="de-DE" altLang="de-DE" sz="1400" smtClean="0"/>
          </a:p>
          <a:p>
            <a:r>
              <a:rPr lang="de-DE" altLang="de-DE" sz="1400" smtClean="0"/>
              <a:t> </a:t>
            </a:r>
          </a:p>
          <a:p>
            <a:r>
              <a:rPr lang="de-DE" altLang="de-DE" sz="1400" smtClean="0"/>
              <a:t>Durch den Ausrichter wird ein/ein Leistungsvergleichsleiter/in bestellt.</a:t>
            </a:r>
          </a:p>
          <a:p>
            <a:r>
              <a:rPr lang="de-DE" altLang="de-DE" sz="1400" smtClean="0"/>
              <a:t> </a:t>
            </a:r>
          </a:p>
          <a:p>
            <a:r>
              <a:rPr lang="de-DE" altLang="de-DE" sz="1400" b="1" smtClean="0"/>
              <a:t>3. Auswertung</a:t>
            </a:r>
            <a:endParaRPr lang="de-DE" altLang="de-DE" sz="1400" smtClean="0"/>
          </a:p>
          <a:p>
            <a:r>
              <a:rPr lang="de-DE" altLang="de-DE" sz="1400" smtClean="0"/>
              <a:t> </a:t>
            </a:r>
          </a:p>
          <a:p>
            <a:r>
              <a:rPr lang="de-DE" altLang="de-DE" sz="1400" smtClean="0"/>
              <a:t>Durch den Ausrichter wird ausreichend Personal für die Auswertung gestellt. </a:t>
            </a:r>
          </a:p>
          <a:p>
            <a:pPr eaLnBrk="1" hangingPunct="1">
              <a:lnSpc>
                <a:spcPct val="80000"/>
              </a:lnSpc>
            </a:pPr>
            <a:endParaRPr lang="de-DE" altLang="de-DE" sz="1400" b="1" smtClean="0"/>
          </a:p>
        </p:txBody>
      </p:sp>
      <p:sp>
        <p:nvSpPr>
          <p:cNvPr id="55300"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11" end="1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5123" name="Rectangle 3"/>
          <p:cNvSpPr>
            <a:spLocks noGrp="1" noChangeArrowheads="1"/>
          </p:cNvSpPr>
          <p:nvPr>
            <p:ph type="subTitle" idx="1"/>
          </p:nvPr>
        </p:nvSpPr>
        <p:spPr>
          <a:xfrm>
            <a:off x="638175" y="1989138"/>
            <a:ext cx="7775575" cy="3816350"/>
          </a:xfrm>
        </p:spPr>
        <p:txBody>
          <a:bodyPr/>
          <a:lstStyle/>
          <a:p>
            <a:pPr algn="ctr" eaLnBrk="1" hangingPunct="1">
              <a:lnSpc>
                <a:spcPct val="80000"/>
              </a:lnSpc>
            </a:pPr>
            <a:r>
              <a:rPr lang="de-DE" altLang="de-DE" sz="1600" b="1" u="sng" smtClean="0"/>
              <a:t>Anlage 3: Weiterführende Hinweise für Wertungsleitung</a:t>
            </a:r>
          </a:p>
          <a:p>
            <a:pPr algn="ctr" eaLnBrk="1" hangingPunct="1">
              <a:lnSpc>
                <a:spcPct val="80000"/>
              </a:lnSpc>
            </a:pPr>
            <a:endParaRPr lang="de-DE" altLang="de-DE" sz="1500" b="1" smtClean="0"/>
          </a:p>
          <a:p>
            <a:r>
              <a:rPr lang="de-DE" altLang="de-DE" sz="1400" b="1" smtClean="0"/>
              <a:t>4. Einspruchsverfahren</a:t>
            </a:r>
            <a:endParaRPr lang="de-DE" altLang="de-DE" sz="1400" smtClean="0"/>
          </a:p>
          <a:p>
            <a:r>
              <a:rPr lang="de-DE" altLang="de-DE" sz="1400" smtClean="0"/>
              <a:t> </a:t>
            </a:r>
          </a:p>
          <a:p>
            <a:r>
              <a:rPr lang="de-DE" altLang="de-DE" sz="1400" smtClean="0"/>
              <a:t>Bei einem Einspruch gegen Entscheidungen eines oder mehrerer Wertungsrichter/innen entscheidet der/die Leiter/in des Leistungsvergleichs im Benehmen mit dem/der Leiter des Moduls und einem / einer Wertungsrichterin des Moduls über den Einspruch. Der Einspruch wird dem / der Einheitsführerin mündlich mitgeteilt.</a:t>
            </a:r>
          </a:p>
          <a:p>
            <a:r>
              <a:rPr lang="de-DE" altLang="de-DE" sz="1400" smtClean="0"/>
              <a:t> </a:t>
            </a:r>
          </a:p>
          <a:p>
            <a:r>
              <a:rPr lang="de-DE" altLang="de-DE" sz="1400" b="1" smtClean="0"/>
              <a:t>5. Verfahren bei Zielerreichungs- und Zeitgleichheit</a:t>
            </a:r>
            <a:endParaRPr lang="de-DE" altLang="de-DE" sz="1400" smtClean="0"/>
          </a:p>
          <a:p>
            <a:r>
              <a:rPr lang="de-DE" altLang="de-DE" sz="1400" smtClean="0"/>
              <a:t> </a:t>
            </a:r>
          </a:p>
          <a:p>
            <a:r>
              <a:rPr lang="de-DE" altLang="de-DE" sz="1400" smtClean="0"/>
              <a:t>Bei gleichem Zielerreichungsgrad und Zeitgleichheit entscheidet das Los / wird der gleiche Platz zugeordnet.</a:t>
            </a:r>
          </a:p>
          <a:p>
            <a:r>
              <a:rPr lang="de-DE" altLang="de-DE" sz="1400" smtClean="0"/>
              <a:t> </a:t>
            </a:r>
          </a:p>
          <a:p>
            <a:pPr eaLnBrk="1" hangingPunct="1">
              <a:lnSpc>
                <a:spcPct val="80000"/>
              </a:lnSpc>
            </a:pPr>
            <a:endParaRPr lang="de-DE" altLang="de-DE" sz="1400" b="1" smtClean="0"/>
          </a:p>
        </p:txBody>
      </p:sp>
      <p:sp>
        <p:nvSpPr>
          <p:cNvPr id="56324"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5123" name="Rectangle 3"/>
          <p:cNvSpPr>
            <a:spLocks noGrp="1" noChangeArrowheads="1"/>
          </p:cNvSpPr>
          <p:nvPr>
            <p:ph type="subTitle" idx="1"/>
          </p:nvPr>
        </p:nvSpPr>
        <p:spPr>
          <a:xfrm>
            <a:off x="638175" y="1989138"/>
            <a:ext cx="7775575" cy="4092576"/>
          </a:xfrm>
        </p:spPr>
        <p:txBody>
          <a:bodyPr/>
          <a:lstStyle/>
          <a:p>
            <a:r>
              <a:rPr lang="de-DE" altLang="de-DE" sz="1600" dirty="0" smtClean="0"/>
              <a:t>Fragen und Antworten:</a:t>
            </a:r>
          </a:p>
          <a:p>
            <a:r>
              <a:rPr lang="de-DE" altLang="de-DE" sz="1400" u="sng" dirty="0" smtClean="0"/>
              <a:t>Modul Löschangriff:</a:t>
            </a:r>
          </a:p>
          <a:p>
            <a:endParaRPr lang="de-DE" altLang="de-DE" sz="1400" u="sng" dirty="0" smtClean="0"/>
          </a:p>
          <a:p>
            <a:r>
              <a:rPr lang="de-DE" altLang="de-DE" sz="1400" u="sng" dirty="0" smtClean="0">
                <a:solidFill>
                  <a:srgbClr val="FF0000"/>
                </a:solidFill>
              </a:rPr>
              <a:t>Muss der </a:t>
            </a:r>
            <a:r>
              <a:rPr lang="de-DE" altLang="de-DE" sz="1400" u="sng" dirty="0">
                <a:solidFill>
                  <a:srgbClr val="FF0000"/>
                </a:solidFill>
              </a:rPr>
              <a:t>M</a:t>
            </a:r>
            <a:r>
              <a:rPr lang="de-DE" altLang="de-DE" sz="1400" u="sng" dirty="0" smtClean="0">
                <a:solidFill>
                  <a:srgbClr val="FF0000"/>
                </a:solidFill>
              </a:rPr>
              <a:t>aschinist angeschnallt in die Übungsbahn einfahren?</a:t>
            </a:r>
          </a:p>
          <a:p>
            <a:endParaRPr lang="de-DE" altLang="de-DE" sz="1400" dirty="0"/>
          </a:p>
          <a:p>
            <a:r>
              <a:rPr lang="de-DE" altLang="de-DE" sz="1400" b="1" dirty="0" smtClean="0"/>
              <a:t>Nein, </a:t>
            </a:r>
            <a:r>
              <a:rPr lang="de-DE" altLang="de-DE" sz="1400" dirty="0" smtClean="0"/>
              <a:t>die Einsatzfahrt wurde durch das Absitzen des Einheitsführers unterbrochen und das Einfahren in die Übungsfahrt ist als Rangieren zu sehen.  </a:t>
            </a:r>
          </a:p>
          <a:p>
            <a:pPr eaLnBrk="1" hangingPunct="1">
              <a:lnSpc>
                <a:spcPct val="80000"/>
              </a:lnSpc>
            </a:pPr>
            <a:endParaRPr lang="de-DE" altLang="de-DE" sz="1400" b="1" dirty="0" smtClean="0"/>
          </a:p>
          <a:p>
            <a:pPr eaLnBrk="1" hangingPunct="1">
              <a:lnSpc>
                <a:spcPct val="80000"/>
              </a:lnSpc>
            </a:pPr>
            <a:r>
              <a:rPr lang="de-DE" altLang="de-DE" sz="1400" dirty="0" smtClean="0">
                <a:solidFill>
                  <a:srgbClr val="FF0000"/>
                </a:solidFill>
              </a:rPr>
              <a:t>Darf der Gruppenführer Im Verlauf der Übung tätig werden?</a:t>
            </a:r>
          </a:p>
          <a:p>
            <a:pPr eaLnBrk="1" hangingPunct="1">
              <a:lnSpc>
                <a:spcPct val="80000"/>
              </a:lnSpc>
            </a:pPr>
            <a:endParaRPr lang="de-DE" altLang="de-DE" sz="1400" dirty="0"/>
          </a:p>
          <a:p>
            <a:pPr eaLnBrk="1" hangingPunct="1">
              <a:lnSpc>
                <a:spcPct val="80000"/>
              </a:lnSpc>
            </a:pPr>
            <a:r>
              <a:rPr lang="de-DE" altLang="de-DE" sz="1400" b="1" dirty="0" smtClean="0"/>
              <a:t>Nein, </a:t>
            </a:r>
            <a:r>
              <a:rPr lang="de-DE" altLang="de-DE" sz="1400" dirty="0" smtClean="0"/>
              <a:t>Aufgabe des Gruppenführers ist die </a:t>
            </a:r>
            <a:r>
              <a:rPr lang="de-DE" altLang="de-DE" sz="1400" dirty="0"/>
              <a:t>L</a:t>
            </a:r>
            <a:r>
              <a:rPr lang="de-DE" altLang="de-DE" sz="1400" dirty="0" smtClean="0"/>
              <a:t>agebeurteilung und Lageerkundung.</a:t>
            </a:r>
          </a:p>
          <a:p>
            <a:pPr eaLnBrk="1" hangingPunct="1">
              <a:lnSpc>
                <a:spcPct val="80000"/>
              </a:lnSpc>
            </a:pPr>
            <a:endParaRPr lang="de-DE" altLang="de-DE" sz="1400" dirty="0"/>
          </a:p>
          <a:p>
            <a:pPr eaLnBrk="1" hangingPunct="1">
              <a:lnSpc>
                <a:spcPct val="80000"/>
              </a:lnSpc>
            </a:pPr>
            <a:r>
              <a:rPr lang="de-DE" altLang="de-DE" sz="1400" dirty="0" smtClean="0">
                <a:solidFill>
                  <a:srgbClr val="FF0000"/>
                </a:solidFill>
              </a:rPr>
              <a:t>Mit welcher Ausrüstung müssen sich die Trupps einsatzbereit melden?</a:t>
            </a:r>
          </a:p>
          <a:p>
            <a:pPr eaLnBrk="1" hangingPunct="1">
              <a:lnSpc>
                <a:spcPct val="80000"/>
              </a:lnSpc>
            </a:pPr>
            <a:endParaRPr lang="de-DE" altLang="de-DE" sz="1400" dirty="0"/>
          </a:p>
          <a:p>
            <a:pPr eaLnBrk="1" hangingPunct="1">
              <a:lnSpc>
                <a:spcPct val="80000"/>
              </a:lnSpc>
            </a:pPr>
            <a:r>
              <a:rPr lang="de-DE" altLang="de-DE" sz="1400" b="1" dirty="0" smtClean="0"/>
              <a:t>Gemäß DV 1 </a:t>
            </a:r>
            <a:r>
              <a:rPr lang="de-DE" altLang="de-DE" sz="1400" dirty="0" smtClean="0"/>
              <a:t>mit, Beleuchtungsgerät, Verteiler, Schlauchhalter, Schlauch.</a:t>
            </a:r>
          </a:p>
          <a:p>
            <a:pPr eaLnBrk="1" hangingPunct="1">
              <a:lnSpc>
                <a:spcPct val="80000"/>
              </a:lnSpc>
            </a:pPr>
            <a:endParaRPr lang="de-DE" altLang="de-DE" sz="1400" dirty="0"/>
          </a:p>
          <a:p>
            <a:pPr eaLnBrk="1" hangingPunct="1">
              <a:lnSpc>
                <a:spcPct val="80000"/>
              </a:lnSpc>
            </a:pPr>
            <a:r>
              <a:rPr lang="de-DE" altLang="de-DE" sz="1400" dirty="0" smtClean="0">
                <a:hlinkClick r:id="rId2" action="ppaction://hlinkfile"/>
              </a:rPr>
              <a:t>FwDV1 Ausrüstung.pdf</a:t>
            </a:r>
            <a:endParaRPr lang="de-DE" altLang="de-DE" sz="1400" dirty="0" smtClean="0"/>
          </a:p>
          <a:p>
            <a:pPr eaLnBrk="1" hangingPunct="1">
              <a:lnSpc>
                <a:spcPct val="80000"/>
              </a:lnSpc>
            </a:pPr>
            <a:endParaRPr lang="de-DE" altLang="de-DE" sz="1400" b="1" dirty="0" smtClean="0"/>
          </a:p>
        </p:txBody>
      </p:sp>
      <p:sp>
        <p:nvSpPr>
          <p:cNvPr id="56324"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4"/>
          <a:stretch>
            <a:fillRect/>
          </a:stretch>
        </p:blipFill>
        <p:spPr>
          <a:xfrm>
            <a:off x="4815116" y="544514"/>
            <a:ext cx="3546565" cy="685800"/>
          </a:xfrm>
          <a:prstGeom prst="rect">
            <a:avLst/>
          </a:prstGeom>
        </p:spPr>
      </p:pic>
    </p:spTree>
    <p:extLst>
      <p:ext uri="{BB962C8B-B14F-4D97-AF65-F5344CB8AC3E}">
        <p14:creationId xmlns:p14="http://schemas.microsoft.com/office/powerpoint/2010/main" val="222272598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3">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3">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2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5123" name="Rectangle 3"/>
          <p:cNvSpPr>
            <a:spLocks noGrp="1" noChangeArrowheads="1"/>
          </p:cNvSpPr>
          <p:nvPr>
            <p:ph type="subTitle" idx="1"/>
          </p:nvPr>
        </p:nvSpPr>
        <p:spPr>
          <a:xfrm>
            <a:off x="638175" y="1989138"/>
            <a:ext cx="7775575" cy="4092576"/>
          </a:xfrm>
        </p:spPr>
        <p:txBody>
          <a:bodyPr/>
          <a:lstStyle/>
          <a:p>
            <a:r>
              <a:rPr lang="de-DE" altLang="de-DE" sz="1600" dirty="0" smtClean="0"/>
              <a:t>Fragen und Antworten:</a:t>
            </a:r>
          </a:p>
          <a:p>
            <a:r>
              <a:rPr lang="de-DE" altLang="de-DE" sz="1400" u="sng" dirty="0" smtClean="0"/>
              <a:t>Modul Löschangriff:</a:t>
            </a:r>
          </a:p>
          <a:p>
            <a:endParaRPr lang="de-DE" altLang="de-DE" sz="1400" u="sng" dirty="0" smtClean="0"/>
          </a:p>
          <a:p>
            <a:r>
              <a:rPr lang="de-DE" altLang="de-DE" sz="1400" u="sng" dirty="0" smtClean="0">
                <a:solidFill>
                  <a:srgbClr val="FF0000"/>
                </a:solidFill>
              </a:rPr>
              <a:t>Wo sind die Startlinien für das Modul?</a:t>
            </a:r>
          </a:p>
          <a:p>
            <a:endParaRPr lang="de-DE" altLang="de-DE" sz="1400" b="1" u="sng" dirty="0">
              <a:solidFill>
                <a:srgbClr val="FF0000"/>
              </a:solidFill>
            </a:endParaRPr>
          </a:p>
          <a:p>
            <a:r>
              <a:rPr lang="de-DE" altLang="de-DE" sz="1400" dirty="0" smtClean="0"/>
              <a:t>In der </a:t>
            </a:r>
            <a:r>
              <a:rPr lang="de-DE" altLang="de-DE" sz="1400" dirty="0"/>
              <a:t>R</a:t>
            </a:r>
            <a:r>
              <a:rPr lang="de-DE" altLang="de-DE" sz="1400" dirty="0" smtClean="0"/>
              <a:t>egel legt das der Ausrichter fest. Je nach Geländegröße kann von maximal drei Seiten in die Übungsfläche eingefahren werden.</a:t>
            </a:r>
          </a:p>
          <a:p>
            <a:endParaRPr lang="de-DE" altLang="de-DE" sz="1400" dirty="0"/>
          </a:p>
          <a:p>
            <a:r>
              <a:rPr lang="de-DE" altLang="de-DE" sz="1400" u="sng" dirty="0" smtClean="0">
                <a:solidFill>
                  <a:srgbClr val="FF0000"/>
                </a:solidFill>
              </a:rPr>
              <a:t>Wann startet der Zeittakt Wechseln des B Schlauches? </a:t>
            </a:r>
          </a:p>
          <a:p>
            <a:endParaRPr lang="de-DE" altLang="de-DE" sz="1400" u="sng" dirty="0">
              <a:solidFill>
                <a:srgbClr val="FF0000"/>
              </a:solidFill>
            </a:endParaRPr>
          </a:p>
          <a:p>
            <a:r>
              <a:rPr lang="de-DE" altLang="de-DE" sz="1400" dirty="0" smtClean="0"/>
              <a:t>„Dieser Zeittakt beginnt mit der Entnahme </a:t>
            </a:r>
            <a:r>
              <a:rPr lang="de-DE" altLang="de-DE" sz="1400" dirty="0"/>
              <a:t>des </a:t>
            </a:r>
            <a:r>
              <a:rPr lang="de-DE" altLang="de-DE" sz="1400" dirty="0" smtClean="0"/>
              <a:t>B-Druckschlauches aus </a:t>
            </a:r>
            <a:r>
              <a:rPr lang="de-DE" altLang="de-DE" sz="1400" dirty="0"/>
              <a:t>dem </a:t>
            </a:r>
            <a:r>
              <a:rPr lang="de-DE" altLang="de-DE" sz="1400" dirty="0" smtClean="0"/>
              <a:t>Fahrzeug.“</a:t>
            </a:r>
            <a:endParaRPr lang="de-DE" altLang="de-DE" sz="1400" dirty="0"/>
          </a:p>
          <a:p>
            <a:endParaRPr lang="de-DE" altLang="de-DE" sz="1400" u="sng" dirty="0" smtClean="0">
              <a:solidFill>
                <a:srgbClr val="FF0000"/>
              </a:solidFill>
              <a:hlinkClick r:id="rId2" action="ppaction://hlinkfile"/>
            </a:endParaRPr>
          </a:p>
        </p:txBody>
      </p:sp>
      <p:sp>
        <p:nvSpPr>
          <p:cNvPr id="56324"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4"/>
          <a:stretch>
            <a:fillRect/>
          </a:stretch>
        </p:blipFill>
        <p:spPr>
          <a:xfrm>
            <a:off x="4815116" y="544514"/>
            <a:ext cx="3546565" cy="685800"/>
          </a:xfrm>
          <a:prstGeom prst="rect">
            <a:avLst/>
          </a:prstGeom>
        </p:spPr>
      </p:pic>
    </p:spTree>
    <p:extLst>
      <p:ext uri="{BB962C8B-B14F-4D97-AF65-F5344CB8AC3E}">
        <p14:creationId xmlns:p14="http://schemas.microsoft.com/office/powerpoint/2010/main" val="192875328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5123" name="Rectangle 3"/>
          <p:cNvSpPr>
            <a:spLocks noGrp="1" noChangeArrowheads="1"/>
          </p:cNvSpPr>
          <p:nvPr>
            <p:ph type="subTitle" idx="1"/>
          </p:nvPr>
        </p:nvSpPr>
        <p:spPr>
          <a:xfrm>
            <a:off x="638175" y="1989138"/>
            <a:ext cx="7775575" cy="4092576"/>
          </a:xfrm>
        </p:spPr>
        <p:txBody>
          <a:bodyPr/>
          <a:lstStyle/>
          <a:p>
            <a:r>
              <a:rPr lang="de-DE" altLang="de-DE" sz="1600" dirty="0" smtClean="0"/>
              <a:t>Fragen und Antworten:</a:t>
            </a:r>
          </a:p>
          <a:p>
            <a:r>
              <a:rPr lang="de-DE" altLang="de-DE" sz="1400" u="sng" dirty="0" smtClean="0"/>
              <a:t>Modul Löschangriff:</a:t>
            </a:r>
          </a:p>
          <a:p>
            <a:endParaRPr lang="de-DE" altLang="de-DE" sz="1400" u="sng" dirty="0">
              <a:solidFill>
                <a:srgbClr val="FF0000"/>
              </a:solidFill>
            </a:endParaRPr>
          </a:p>
          <a:p>
            <a:r>
              <a:rPr lang="de-DE" altLang="de-DE" sz="1400" u="sng" dirty="0" smtClean="0">
                <a:solidFill>
                  <a:srgbClr val="FF0000"/>
                </a:solidFill>
              </a:rPr>
              <a:t>Dürfen B-Druckschläuche anstelle von Schlauchtragekörben im Fahrzeug abgestellt werden?</a:t>
            </a:r>
          </a:p>
          <a:p>
            <a:endParaRPr lang="de-DE" altLang="de-DE" sz="1400" u="sng" dirty="0">
              <a:solidFill>
                <a:srgbClr val="FF0000"/>
              </a:solidFill>
            </a:endParaRPr>
          </a:p>
          <a:p>
            <a:r>
              <a:rPr lang="de-DE" altLang="de-DE" sz="1400" dirty="0" smtClean="0"/>
              <a:t>Ja, wenn sonst keine Schlauchfächer vorhanden sind.</a:t>
            </a:r>
          </a:p>
          <a:p>
            <a:endParaRPr lang="de-DE" altLang="de-DE" sz="1400" dirty="0" smtClean="0"/>
          </a:p>
          <a:p>
            <a:r>
              <a:rPr lang="de-DE" altLang="de-DE" sz="1400" u="sng" dirty="0"/>
              <a:t> </a:t>
            </a:r>
            <a:r>
              <a:rPr lang="de-DE" altLang="de-DE" sz="1400" u="sng" dirty="0" smtClean="0"/>
              <a:t>Modul Kuppeln einer Saugleitung</a:t>
            </a:r>
          </a:p>
          <a:p>
            <a:endParaRPr lang="de-DE" altLang="de-DE" sz="1400" u="sng" dirty="0">
              <a:solidFill>
                <a:srgbClr val="FF0000"/>
              </a:solidFill>
            </a:endParaRPr>
          </a:p>
          <a:p>
            <a:r>
              <a:rPr lang="de-DE" altLang="de-DE" sz="1400" dirty="0" smtClean="0">
                <a:solidFill>
                  <a:srgbClr val="FF0000"/>
                </a:solidFill>
              </a:rPr>
              <a:t>Wo stehen die </a:t>
            </a:r>
            <a:r>
              <a:rPr lang="de-DE" altLang="de-DE" sz="1400" dirty="0">
                <a:solidFill>
                  <a:srgbClr val="FF0000"/>
                </a:solidFill>
              </a:rPr>
              <a:t>T</a:t>
            </a:r>
            <a:r>
              <a:rPr lang="de-DE" altLang="de-DE" sz="1400" dirty="0" smtClean="0">
                <a:solidFill>
                  <a:srgbClr val="FF0000"/>
                </a:solidFill>
              </a:rPr>
              <a:t>eilnehmer beim </a:t>
            </a:r>
            <a:r>
              <a:rPr lang="de-DE" altLang="de-DE" sz="1400" dirty="0" smtClean="0">
                <a:solidFill>
                  <a:srgbClr val="FF0000"/>
                </a:solidFill>
              </a:rPr>
              <a:t>Betätigen </a:t>
            </a:r>
            <a:r>
              <a:rPr lang="de-DE" altLang="de-DE" sz="1400" dirty="0" smtClean="0">
                <a:solidFill>
                  <a:srgbClr val="FF0000"/>
                </a:solidFill>
              </a:rPr>
              <a:t>der </a:t>
            </a:r>
            <a:r>
              <a:rPr lang="de-DE" altLang="de-DE" sz="1400" dirty="0">
                <a:solidFill>
                  <a:srgbClr val="FF0000"/>
                </a:solidFill>
                <a:latin typeface="Arial" panose="020B0604020202020204" pitchFamily="34" charset="0"/>
                <a:ea typeface="Times New Roman" panose="02020603050405020304" pitchFamily="18" charset="0"/>
                <a:cs typeface="Arial" panose="020B0604020202020204" pitchFamily="34" charset="0"/>
              </a:rPr>
              <a:t>Zeitnahme-Einheit.</a:t>
            </a:r>
          </a:p>
          <a:p>
            <a:r>
              <a:rPr lang="de-DE" altLang="de-DE" sz="1400" dirty="0" smtClean="0">
                <a:solidFill>
                  <a:srgbClr val="FF0000"/>
                </a:solidFill>
              </a:rPr>
              <a:t>durch </a:t>
            </a:r>
            <a:r>
              <a:rPr lang="de-DE" altLang="de-DE" sz="1400" dirty="0" smtClean="0">
                <a:solidFill>
                  <a:srgbClr val="FF0000"/>
                </a:solidFill>
              </a:rPr>
              <a:t>den </a:t>
            </a:r>
            <a:r>
              <a:rPr lang="de-DE" altLang="de-DE" sz="1400" dirty="0" err="1" smtClean="0">
                <a:solidFill>
                  <a:srgbClr val="FF0000"/>
                </a:solidFill>
              </a:rPr>
              <a:t>Wassertruppführer</a:t>
            </a:r>
            <a:r>
              <a:rPr lang="de-DE" altLang="de-DE" sz="1400" dirty="0" smtClean="0">
                <a:solidFill>
                  <a:srgbClr val="FF0000"/>
                </a:solidFill>
              </a:rPr>
              <a:t>?</a:t>
            </a:r>
          </a:p>
          <a:p>
            <a:endParaRPr lang="de-DE" altLang="de-DE" sz="1400" dirty="0">
              <a:solidFill>
                <a:srgbClr val="FF0000"/>
              </a:solidFill>
            </a:endParaRPr>
          </a:p>
          <a:p>
            <a:r>
              <a:rPr lang="de-DE" sz="1400" dirty="0" smtClean="0"/>
              <a:t>„Die </a:t>
            </a:r>
            <a:r>
              <a:rPr lang="de-DE" sz="1400" dirty="0"/>
              <a:t>Mitglieder stellen sich an der Grundlinie auf. </a:t>
            </a:r>
            <a:r>
              <a:rPr lang="de-DE" sz="1400" b="1" u="sng" dirty="0"/>
              <a:t>Nach</a:t>
            </a:r>
            <a:r>
              <a:rPr lang="de-DE" sz="1400" dirty="0"/>
              <a:t> Betätigen der </a:t>
            </a:r>
            <a:r>
              <a:rPr lang="de-DE" sz="1400" dirty="0" smtClean="0"/>
              <a:t>Zeitnahme-Einheit führen </a:t>
            </a:r>
            <a:r>
              <a:rPr lang="de-DE" sz="1400" dirty="0"/>
              <a:t>die Teilnehmenden folgende Tätigkeiten gem. FwDV 1 und 3 </a:t>
            </a:r>
            <a:r>
              <a:rPr lang="de-DE" sz="1400" dirty="0" smtClean="0"/>
              <a:t>aus:“</a:t>
            </a:r>
            <a:endParaRPr lang="de-DE" altLang="de-DE" sz="1400" dirty="0" smtClean="0">
              <a:solidFill>
                <a:srgbClr val="FF0000"/>
              </a:solidFill>
            </a:endParaRPr>
          </a:p>
        </p:txBody>
      </p:sp>
      <p:sp>
        <p:nvSpPr>
          <p:cNvPr id="56324"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extLst>
      <p:ext uri="{BB962C8B-B14F-4D97-AF65-F5344CB8AC3E}">
        <p14:creationId xmlns:p14="http://schemas.microsoft.com/office/powerpoint/2010/main" val="127656649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5123" name="Rectangle 3"/>
          <p:cNvSpPr>
            <a:spLocks noGrp="1" noChangeArrowheads="1"/>
          </p:cNvSpPr>
          <p:nvPr>
            <p:ph type="subTitle" idx="1"/>
          </p:nvPr>
        </p:nvSpPr>
        <p:spPr>
          <a:xfrm>
            <a:off x="638175" y="1989138"/>
            <a:ext cx="7775575" cy="4092576"/>
          </a:xfrm>
        </p:spPr>
        <p:txBody>
          <a:bodyPr/>
          <a:lstStyle/>
          <a:p>
            <a:r>
              <a:rPr lang="de-DE" altLang="de-DE" sz="1600" dirty="0" smtClean="0"/>
              <a:t>Fragen und Antworten:</a:t>
            </a:r>
          </a:p>
          <a:p>
            <a:endParaRPr lang="de-DE" altLang="de-DE" sz="1600" dirty="0"/>
          </a:p>
          <a:p>
            <a:r>
              <a:rPr lang="de-DE" altLang="de-DE" sz="1600" dirty="0" smtClean="0">
                <a:solidFill>
                  <a:srgbClr val="FF0000"/>
                </a:solidFill>
              </a:rPr>
              <a:t>Welche PSA ist in den  Modulen zu tragen?</a:t>
            </a:r>
          </a:p>
          <a:p>
            <a:endParaRPr lang="de-DE" altLang="de-DE" sz="1600" dirty="0">
              <a:solidFill>
                <a:srgbClr val="FF0000"/>
              </a:solidFill>
            </a:endParaRPr>
          </a:p>
          <a:p>
            <a:r>
              <a:rPr lang="de-DE" altLang="de-DE" sz="1600" dirty="0" smtClean="0">
                <a:solidFill>
                  <a:srgbClr val="FF0000"/>
                </a:solidFill>
                <a:hlinkClick r:id="rId2" action="ppaction://hlinkfile"/>
              </a:rPr>
              <a:t>205-014_FUK_Niedersachsen.pdf</a:t>
            </a:r>
            <a:endParaRPr lang="de-DE" altLang="de-DE" sz="1600" dirty="0" smtClean="0">
              <a:solidFill>
                <a:srgbClr val="FF0000"/>
              </a:solidFill>
            </a:endParaRPr>
          </a:p>
        </p:txBody>
      </p:sp>
      <p:sp>
        <p:nvSpPr>
          <p:cNvPr id="56324"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4"/>
          <a:stretch>
            <a:fillRect/>
          </a:stretch>
        </p:blipFill>
        <p:spPr>
          <a:xfrm>
            <a:off x="4815116" y="544514"/>
            <a:ext cx="3546565" cy="685800"/>
          </a:xfrm>
          <a:prstGeom prst="rect">
            <a:avLst/>
          </a:prstGeom>
        </p:spPr>
      </p:pic>
    </p:spTree>
    <p:extLst>
      <p:ext uri="{BB962C8B-B14F-4D97-AF65-F5344CB8AC3E}">
        <p14:creationId xmlns:p14="http://schemas.microsoft.com/office/powerpoint/2010/main" val="1040799941"/>
      </p:ext>
    </p:extLst>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3075" name="Rectangle 3"/>
          <p:cNvSpPr>
            <a:spLocks noGrp="1" noChangeArrowheads="1"/>
          </p:cNvSpPr>
          <p:nvPr>
            <p:ph type="subTitle" idx="1"/>
          </p:nvPr>
        </p:nvSpPr>
        <p:spPr>
          <a:xfrm>
            <a:off x="611188" y="2133600"/>
            <a:ext cx="7775575" cy="3887788"/>
          </a:xfrm>
        </p:spPr>
        <p:txBody>
          <a:bodyPr/>
          <a:lstStyle/>
          <a:p>
            <a:r>
              <a:rPr lang="de-DE" altLang="de-DE" sz="1400" b="1" u="sng" smtClean="0"/>
              <a:t>2. Voraussetzungen</a:t>
            </a:r>
          </a:p>
          <a:p>
            <a:endParaRPr lang="de-DE" altLang="de-DE" sz="1400" b="1" smtClean="0"/>
          </a:p>
          <a:p>
            <a:r>
              <a:rPr lang="de-DE" altLang="de-DE" sz="1400" b="1" smtClean="0"/>
              <a:t>2.2 Voraussetzungen an den Ausrichter</a:t>
            </a:r>
          </a:p>
          <a:p>
            <a:r>
              <a:rPr lang="de-DE" altLang="de-DE" sz="1400" smtClean="0"/>
              <a:t>Die Erfordernisse an den Übungsplatz sind in den jeweiligen Modulen unter dem Punkt „Rahmenbedingungen“ niedergeschrieben. Neben dem allgemeinen Platzbedarf sind hier auch beispielhafte Darstellungen des Aufbaus abgebildet.</a:t>
            </a:r>
          </a:p>
          <a:p>
            <a:r>
              <a:rPr lang="de-DE" altLang="de-DE" sz="1400" smtClean="0"/>
              <a:t> </a:t>
            </a:r>
          </a:p>
          <a:p>
            <a:r>
              <a:rPr lang="de-DE" altLang="de-DE" sz="1400" smtClean="0"/>
              <a:t>In einzelnen Modulen kann es erforderlich sein, dass der Ausrichter Ausrüstungsgegenstände für die Durchführung zur Verfügung stellt. Diese sind in den jeweiligen Modulen unter dem Punkt „Rahmenbedingungen“ niedergeschrieben.</a:t>
            </a:r>
          </a:p>
          <a:p>
            <a:r>
              <a:rPr lang="de-DE" altLang="de-DE" sz="1400" smtClean="0"/>
              <a:t> </a:t>
            </a:r>
          </a:p>
          <a:p>
            <a:r>
              <a:rPr lang="de-DE" altLang="de-DE" sz="1400" smtClean="0"/>
              <a:t>Für die Ausrichtung sind bei einzelnen Modulen Vorrichtungen zur Wasserentnahme, Wasserauffangen oder Zeitnahme erforderlich. Die Ausgestaltung etwaiger Vorrichtungen hat den Grundsätzen der UVV, DGUV sowie FUK Genüge zu leisten. Ergänzende Hinweise und beispielhafte Beschreibungen einzelner Lösungen sind in Anlage 4 dieser Bestimmungen dokumentiert.</a:t>
            </a:r>
          </a:p>
          <a:p>
            <a:r>
              <a:rPr lang="de-DE" altLang="de-DE" sz="1400" smtClean="0"/>
              <a:t> </a:t>
            </a:r>
          </a:p>
          <a:p>
            <a:pPr eaLnBrk="1" hangingPunct="1">
              <a:lnSpc>
                <a:spcPct val="80000"/>
              </a:lnSpc>
            </a:pPr>
            <a:endParaRPr lang="de-DE" altLang="de-DE" sz="1400" b="1" smtClean="0"/>
          </a:p>
        </p:txBody>
      </p:sp>
      <p:sp>
        <p:nvSpPr>
          <p:cNvPr id="10244"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3075" name="Rectangle 3"/>
          <p:cNvSpPr>
            <a:spLocks noGrp="1" noChangeArrowheads="1"/>
          </p:cNvSpPr>
          <p:nvPr>
            <p:ph type="subTitle" idx="1"/>
          </p:nvPr>
        </p:nvSpPr>
        <p:spPr>
          <a:xfrm>
            <a:off x="617538" y="2133600"/>
            <a:ext cx="7775575" cy="3887788"/>
          </a:xfrm>
        </p:spPr>
        <p:txBody>
          <a:bodyPr/>
          <a:lstStyle/>
          <a:p>
            <a:r>
              <a:rPr lang="de-DE" altLang="de-DE" sz="1400" b="1" u="sng" smtClean="0"/>
              <a:t>3. Sonderregelungen</a:t>
            </a:r>
          </a:p>
          <a:p>
            <a:r>
              <a:rPr lang="de-DE" altLang="de-DE" sz="1400" smtClean="0"/>
              <a:t> </a:t>
            </a:r>
          </a:p>
          <a:p>
            <a:r>
              <a:rPr lang="de-DE" altLang="de-DE" sz="1400" b="1" smtClean="0"/>
              <a:t>3.1 Zeiteinheiten</a:t>
            </a:r>
          </a:p>
          <a:p>
            <a:r>
              <a:rPr lang="de-DE" altLang="de-DE" sz="1400" smtClean="0"/>
              <a:t>Der Gesamtleistungsvergleich ist modular aufgebaut. Jedes Modul verfügt über ein Zeitlimit. Wird die Gesamtzeit überschritten, so gilt das Modul als nicht bestanden. </a:t>
            </a:r>
          </a:p>
          <a:p>
            <a:r>
              <a:rPr lang="de-DE" altLang="de-DE" sz="1400" smtClean="0"/>
              <a:t> </a:t>
            </a:r>
          </a:p>
          <a:p>
            <a:r>
              <a:rPr lang="de-DE" altLang="de-DE" sz="1400" smtClean="0"/>
              <a:t>Innerhalb der Module kann es Zeittakte geben. Die Zeittakte dienen als unterstützende Komponente zur Festlegung einer Reihenfolge bei der Bekanntgabe der Platzierungen. </a:t>
            </a:r>
          </a:p>
          <a:p>
            <a:endParaRPr lang="de-DE" altLang="de-DE" sz="1400" smtClean="0"/>
          </a:p>
          <a:p>
            <a:r>
              <a:rPr lang="de-DE" altLang="de-DE" sz="1400" smtClean="0"/>
              <a:t>Grundsätzlich haben die Zeittakte keinen direkten Einfluss auf das Erreichen der Leistung und das Bestehen des Gesamtvergleichs.</a:t>
            </a:r>
          </a:p>
          <a:p>
            <a:pPr eaLnBrk="1" hangingPunct="1">
              <a:lnSpc>
                <a:spcPct val="80000"/>
              </a:lnSpc>
            </a:pPr>
            <a:endParaRPr lang="de-DE" altLang="de-DE" sz="1400" b="1" smtClean="0"/>
          </a:p>
        </p:txBody>
      </p:sp>
      <p:sp>
        <p:nvSpPr>
          <p:cNvPr id="11268"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3075" name="Rectangle 3"/>
          <p:cNvSpPr>
            <a:spLocks noGrp="1" noChangeArrowheads="1"/>
          </p:cNvSpPr>
          <p:nvPr>
            <p:ph type="subTitle" idx="1"/>
          </p:nvPr>
        </p:nvSpPr>
        <p:spPr>
          <a:xfrm>
            <a:off x="684213" y="2205038"/>
            <a:ext cx="7775575" cy="3887787"/>
          </a:xfrm>
        </p:spPr>
        <p:txBody>
          <a:bodyPr/>
          <a:lstStyle/>
          <a:p>
            <a:r>
              <a:rPr lang="de-DE" altLang="de-DE" sz="1400" b="1" u="sng" smtClean="0"/>
              <a:t>3. Sonderregelungen</a:t>
            </a:r>
          </a:p>
          <a:p>
            <a:endParaRPr lang="de-DE" altLang="de-DE" sz="1400" b="1" smtClean="0"/>
          </a:p>
          <a:p>
            <a:endParaRPr lang="de-DE" altLang="de-DE" sz="1400" b="1" smtClean="0"/>
          </a:p>
          <a:p>
            <a:r>
              <a:rPr lang="de-DE" altLang="de-DE" sz="1400" b="1" smtClean="0"/>
              <a:t>3.2 Ordnungsregelungen</a:t>
            </a:r>
          </a:p>
          <a:p>
            <a:r>
              <a:rPr lang="de-DE" altLang="de-DE" sz="1400" smtClean="0"/>
              <a:t>Fahrzeuge, Ausrüstungen und Geräte dürfen nicht durch handwerkliche Veränderungen „aufbereitet“ werden. Bei Manipulationen kann die teilnehmende Einheit durch Beschluss der Wertungsleitung disqualifiziert werden. Alle Geräte müssen voll funktionsfähig sein.</a:t>
            </a:r>
          </a:p>
          <a:p>
            <a:r>
              <a:rPr lang="de-DE" altLang="de-DE" sz="1400" smtClean="0"/>
              <a:t> </a:t>
            </a:r>
          </a:p>
          <a:p>
            <a:r>
              <a:rPr lang="de-DE" altLang="de-DE" sz="1400" smtClean="0"/>
              <a:t>Den Anordnungen der Wertungsleitung und der Wertungsteams ist unverzüglich zu folgen. </a:t>
            </a:r>
          </a:p>
          <a:p>
            <a:r>
              <a:rPr lang="de-DE" altLang="de-DE" sz="1400" smtClean="0"/>
              <a:t> </a:t>
            </a:r>
          </a:p>
          <a:p>
            <a:r>
              <a:rPr lang="de-DE" altLang="de-DE" sz="1400" smtClean="0"/>
              <a:t>Einspruch gegen eine getroffene Bewertung kann nur von der Einheitsführerin / dem Einheitsführer innerhalb von 30 Minuten nach Beendigung des jeweiligen Moduls bei der Wertungsleitung erhoben werden. </a:t>
            </a:r>
          </a:p>
        </p:txBody>
      </p:sp>
      <p:sp>
        <p:nvSpPr>
          <p:cNvPr id="12292"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4213" y="620713"/>
            <a:ext cx="7772400" cy="1371600"/>
          </a:xfrm>
        </p:spPr>
        <p:txBody>
          <a:bodyPr/>
          <a:lstStyle/>
          <a:p>
            <a:pPr eaLnBrk="1" hangingPunct="1"/>
            <a:r>
              <a:rPr lang="de-DE" altLang="de-DE" sz="3600" smtClean="0"/>
              <a:t/>
            </a:r>
            <a:br>
              <a:rPr lang="de-DE" altLang="de-DE" sz="3600" smtClean="0"/>
            </a:br>
            <a:endParaRPr lang="de-DE" altLang="de-DE" sz="3600" smtClean="0"/>
          </a:p>
        </p:txBody>
      </p:sp>
      <p:sp>
        <p:nvSpPr>
          <p:cNvPr id="3075" name="Rectangle 3"/>
          <p:cNvSpPr>
            <a:spLocks noGrp="1" noChangeArrowheads="1"/>
          </p:cNvSpPr>
          <p:nvPr>
            <p:ph type="subTitle" idx="1"/>
          </p:nvPr>
        </p:nvSpPr>
        <p:spPr>
          <a:xfrm>
            <a:off x="617538" y="2133600"/>
            <a:ext cx="7775575" cy="3887788"/>
          </a:xfrm>
        </p:spPr>
        <p:txBody>
          <a:bodyPr/>
          <a:lstStyle/>
          <a:p>
            <a:pPr eaLnBrk="1" hangingPunct="1">
              <a:lnSpc>
                <a:spcPct val="80000"/>
              </a:lnSpc>
            </a:pPr>
            <a:r>
              <a:rPr lang="de-DE" altLang="de-DE" sz="1400" b="1" u="sng" smtClean="0"/>
              <a:t>3. Sonderregelungen</a:t>
            </a:r>
          </a:p>
          <a:p>
            <a:pPr eaLnBrk="1" hangingPunct="1">
              <a:lnSpc>
                <a:spcPct val="80000"/>
              </a:lnSpc>
            </a:pPr>
            <a:endParaRPr lang="de-DE" altLang="de-DE" sz="1400" b="1" smtClean="0"/>
          </a:p>
          <a:p>
            <a:r>
              <a:rPr lang="de-DE" altLang="de-DE" sz="1400" b="1" smtClean="0"/>
              <a:t>3.3 Ergänzende Hinweise</a:t>
            </a:r>
          </a:p>
          <a:p>
            <a:r>
              <a:rPr lang="de-DE" altLang="de-DE" sz="1400" smtClean="0"/>
              <a:t>Der Kugelhahnverteiler PN 16 nach DIN 14 345 ist nicht zugelassen.</a:t>
            </a:r>
          </a:p>
          <a:p>
            <a:r>
              <a:rPr lang="de-DE" altLang="de-DE" sz="1400" smtClean="0"/>
              <a:t> </a:t>
            </a:r>
          </a:p>
          <a:p>
            <a:r>
              <a:rPr lang="de-DE" altLang="de-DE" sz="1400" smtClean="0"/>
              <a:t>Es sind nur Saugschläuche zugelassen, die über starre, nicht klappbare Schnellkupplungsgriffe verfügen.</a:t>
            </a:r>
          </a:p>
          <a:p>
            <a:pPr eaLnBrk="1" hangingPunct="1">
              <a:lnSpc>
                <a:spcPct val="80000"/>
              </a:lnSpc>
            </a:pPr>
            <a:endParaRPr lang="de-DE" altLang="de-DE" sz="1400" b="1" smtClean="0"/>
          </a:p>
        </p:txBody>
      </p:sp>
      <p:sp>
        <p:nvSpPr>
          <p:cNvPr id="13316" name="Line 4"/>
          <p:cNvSpPr>
            <a:spLocks noChangeShapeType="1"/>
          </p:cNvSpPr>
          <p:nvPr/>
        </p:nvSpPr>
        <p:spPr bwMode="auto">
          <a:xfrm flipV="1">
            <a:off x="611188" y="616585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de-DE"/>
          </a:p>
        </p:txBody>
      </p:sp>
      <p:pic>
        <p:nvPicPr>
          <p:cNvPr id="6" name="Picture 10" descr="LFV_4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33375"/>
            <a:ext cx="360045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p:nvPicPr>
        <p:blipFill>
          <a:blip r:embed="rId3"/>
          <a:stretch>
            <a:fillRect/>
          </a:stretch>
        </p:blipFill>
        <p:spPr>
          <a:xfrm>
            <a:off x="4815116" y="544514"/>
            <a:ext cx="3546565" cy="685800"/>
          </a:xfrm>
          <a:prstGeom prst="rect">
            <a:avLst/>
          </a:prstGeom>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0</TotalTime>
  <Words>1419</Words>
  <Application>Microsoft Office PowerPoint</Application>
  <PresentationFormat>Bildschirmpräsentation (4:3)</PresentationFormat>
  <Paragraphs>578</Paragraphs>
  <Slides>57</Slides>
  <Notes>0</Notes>
  <HiddenSlides>0</HiddenSlides>
  <MMClips>0</MMClips>
  <ScaleCrop>false</ScaleCrop>
  <HeadingPairs>
    <vt:vector size="4" baseType="variant">
      <vt:variant>
        <vt:lpstr>Design</vt:lpstr>
      </vt:variant>
      <vt:variant>
        <vt:i4>1</vt:i4>
      </vt:variant>
      <vt:variant>
        <vt:lpstr>Folientitel</vt:lpstr>
      </vt:variant>
      <vt:variant>
        <vt:i4>57</vt:i4>
      </vt:variant>
    </vt:vector>
  </HeadingPairs>
  <TitlesOfParts>
    <vt:vector size="58" baseType="lpstr">
      <vt:lpstr>Profil</vt:lpstr>
      <vt:lpstr> </vt:lpstr>
      <vt:lpstr> </vt:lpstr>
      <vt:lpstr> </vt:lpstr>
      <vt:lpstr> </vt:lpstr>
      <vt:lpstr> </vt:lpstr>
      <vt:lpstr> </vt:lpstr>
      <vt:lpstr> </vt:lpstr>
      <vt:lpstr> </vt:lpstr>
      <vt:lpstr> </vt:lpstr>
      <vt:lpstr> </vt:lpstr>
      <vt:lpstr> </vt:lpstr>
      <vt:lpstr> </vt:lpstr>
      <vt:lpstr> </vt:lpstr>
      <vt:lpstr>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Maik Buchheister, LFV-Referent</dc:creator>
  <cp:lastModifiedBy>Anwender</cp:lastModifiedBy>
  <cp:revision>612</cp:revision>
  <dcterms:created xsi:type="dcterms:W3CDTF">2006-10-22T11:04:39Z</dcterms:created>
  <dcterms:modified xsi:type="dcterms:W3CDTF">2018-04-09T07:32:47Z</dcterms:modified>
</cp:coreProperties>
</file>