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0"/>
  </p:notesMasterIdLst>
  <p:handoutMasterIdLst>
    <p:handoutMasterId r:id="rId21"/>
  </p:handoutMasterIdLst>
  <p:sldIdLst>
    <p:sldId id="305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07" r:id="rId19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356" autoAdjust="0"/>
    <p:restoredTop sz="94723" autoAdjust="0"/>
  </p:normalViewPr>
  <p:slideViewPr>
    <p:cSldViewPr>
      <p:cViewPr varScale="1">
        <p:scale>
          <a:sx n="106" d="100"/>
          <a:sy n="106" d="100"/>
        </p:scale>
        <p:origin x="66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4464"/>
    </p:cViewPr>
  </p:sorterViewPr>
  <p:notesViewPr>
    <p:cSldViewPr>
      <p:cViewPr varScale="1">
        <p:scale>
          <a:sx n="59" d="100"/>
          <a:sy n="59" d="100"/>
        </p:scale>
        <p:origin x="-1938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E9FFB0-6989-48A7-B66E-7D6D1EDA426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1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D61217-4791-44BD-A0B4-AA36AF44FFB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8582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684213" y="1557338"/>
            <a:ext cx="77724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31773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1A41-E05C-411A-8BE0-AE40B371637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4885328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0500" y="304800"/>
            <a:ext cx="2000250" cy="57356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304800"/>
            <a:ext cx="5848350" cy="57356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74A2-C53E-4598-A8BB-42C21BB4F0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8845794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48919-4AEE-41A7-8BFF-E7519C94D38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76419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B3CBD-CDE7-40ED-9309-F60737E8464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607511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773238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773238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4B81-141B-4FBB-AE34-A1123D6A94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641548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F78E8-D0C4-486B-8EB3-32A831660B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5773108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AFC69-8700-4215-8C14-03376BD227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1786267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6DEF0-D037-4D54-BEBF-3EA51C60392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6473769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C3009-6C13-46A5-9A2E-5B696421377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41188659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D23E3-0031-4EAD-84FB-C7A4B0B2E0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6991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304800"/>
            <a:ext cx="70199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73238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165850"/>
            <a:ext cx="4895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de-DE"/>
              <a:t>16. turnusmäßige Sitzung des Landesverbandsausschusses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35600" y="6165850"/>
            <a:ext cx="900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CC01E6BA-2D88-4EA5-90D3-921A93895C8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 spd="slow">
    <p:push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32856"/>
            <a:ext cx="75340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„Atemschutz“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Auftrag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/>
              <a:t>Herstellen der Einsatzbereitschaft mit einem Pressluftatemgerät und Erbringen einer körperlichen Belastungsübung. </a:t>
            </a:r>
          </a:p>
          <a:p>
            <a:r>
              <a:rPr lang="de-DE" dirty="0"/>
              <a:t>Es wird auf Rückwegsicherung verzichtet!</a:t>
            </a:r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86032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32856"/>
            <a:ext cx="75340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„Atemschutz“</a:t>
            </a:r>
          </a:p>
          <a:p>
            <a:r>
              <a:rPr lang="de-DE" dirty="0"/>
              <a:t> </a:t>
            </a:r>
          </a:p>
          <a:p>
            <a:r>
              <a:rPr lang="de-DE" sz="2000" dirty="0"/>
              <a:t>Bewertung:</a:t>
            </a:r>
          </a:p>
          <a:p>
            <a:r>
              <a:rPr lang="de-DE" sz="1400" dirty="0"/>
              <a:t>Kurzprüfung der Atemschutzgeräte				</a:t>
            </a:r>
            <a:r>
              <a:rPr lang="de-DE" sz="1400" dirty="0" smtClean="0"/>
              <a:t>20</a:t>
            </a:r>
            <a:r>
              <a:rPr lang="de-DE" sz="1400" dirty="0"/>
              <a:t>%</a:t>
            </a:r>
          </a:p>
          <a:p>
            <a:r>
              <a:rPr lang="de-DE" sz="1400" dirty="0"/>
              <a:t>Anlegen der Atemschutzgeräte und Atemanschluss			</a:t>
            </a:r>
            <a:r>
              <a:rPr lang="de-DE" sz="1400" dirty="0" smtClean="0"/>
              <a:t>10</a:t>
            </a:r>
            <a:r>
              <a:rPr lang="de-DE" sz="1400" dirty="0"/>
              <a:t>%</a:t>
            </a:r>
          </a:p>
          <a:p>
            <a:r>
              <a:rPr lang="de-DE" sz="1400" dirty="0"/>
              <a:t>Anlegen der PSA						</a:t>
            </a:r>
            <a:r>
              <a:rPr lang="de-DE" sz="1400" dirty="0" smtClean="0"/>
              <a:t>10</a:t>
            </a:r>
            <a:r>
              <a:rPr lang="de-DE" sz="1400" dirty="0"/>
              <a:t>%</a:t>
            </a:r>
          </a:p>
          <a:p>
            <a:r>
              <a:rPr lang="de-DE" sz="1400" dirty="0"/>
              <a:t>Meldung bei AS-Überwachung bei Anlegen, Zielerreichung und Ablegen	10%</a:t>
            </a:r>
          </a:p>
          <a:p>
            <a:r>
              <a:rPr lang="de-DE" sz="1400" dirty="0"/>
              <a:t>Belastungsübung						</a:t>
            </a:r>
            <a:r>
              <a:rPr lang="de-DE" sz="1400" dirty="0" smtClean="0"/>
              <a:t>20</a:t>
            </a:r>
            <a:r>
              <a:rPr lang="de-DE" sz="1400" dirty="0"/>
              <a:t>%</a:t>
            </a:r>
          </a:p>
          <a:p>
            <a:r>
              <a:rPr lang="de-DE" sz="1400" dirty="0"/>
              <a:t>Kraftkoordinationswerfen					</a:t>
            </a:r>
            <a:r>
              <a:rPr lang="de-DE" sz="1400" dirty="0" smtClean="0"/>
              <a:t>20</a:t>
            </a:r>
            <a:r>
              <a:rPr lang="de-DE" sz="1400" dirty="0"/>
              <a:t>%</a:t>
            </a:r>
          </a:p>
          <a:p>
            <a:r>
              <a:rPr lang="de-DE" sz="1400" dirty="0"/>
              <a:t>Zeitnahme-Einheit zu spät/zu früh betätigt			</a:t>
            </a:r>
            <a:r>
              <a:rPr lang="de-DE" sz="1400" dirty="0" smtClean="0"/>
              <a:t>10</a:t>
            </a:r>
            <a:r>
              <a:rPr lang="de-DE" sz="1400" dirty="0"/>
              <a:t>%</a:t>
            </a:r>
          </a:p>
          <a:p>
            <a:r>
              <a:rPr lang="de-DE" sz="1400" dirty="0"/>
              <a:t>(Dem Zeittakt werden je 20 Sek. hinzugerechnet)</a:t>
            </a:r>
          </a:p>
          <a:p>
            <a:endParaRPr lang="de-DE" sz="1400" dirty="0" smtClean="0"/>
          </a:p>
          <a:p>
            <a:r>
              <a:rPr lang="de-DE" sz="1400" dirty="0" smtClean="0"/>
              <a:t>Gesamtübung </a:t>
            </a:r>
            <a:r>
              <a:rPr lang="de-DE" sz="1400" dirty="0"/>
              <a:t>nicht erfüllt! Zeitüberschreitung			</a:t>
            </a:r>
            <a:r>
              <a:rPr lang="de-DE" sz="1400" dirty="0" smtClean="0"/>
              <a:t>100</a:t>
            </a:r>
            <a:r>
              <a:rPr lang="de-DE" sz="1400" dirty="0"/>
              <a:t>%</a:t>
            </a:r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99233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06758"/>
            <a:ext cx="75340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Funkübung</a:t>
            </a:r>
            <a:br>
              <a:rPr lang="de-DE" b="1" dirty="0"/>
            </a:br>
            <a:endParaRPr lang="de-DE" dirty="0"/>
          </a:p>
          <a:p>
            <a:r>
              <a:rPr lang="de-DE" sz="2000" b="1" u="sng" dirty="0" smtClean="0"/>
              <a:t>Auftrag</a:t>
            </a:r>
          </a:p>
          <a:p>
            <a:r>
              <a:rPr lang="de-DE" sz="2000" u="sng" dirty="0"/>
              <a:t/>
            </a:r>
            <a:br>
              <a:rPr lang="de-DE" sz="2000" u="sng" dirty="0"/>
            </a:br>
            <a:r>
              <a:rPr lang="de-DE" sz="2000" dirty="0"/>
              <a:t>Der Melder ist im Rahmen einer Kreisfeuerwehrbereitschaftsübung als Führungspersonal eingesetzt.</a:t>
            </a:r>
          </a:p>
          <a:p>
            <a:r>
              <a:rPr lang="de-DE" sz="2000" dirty="0"/>
              <a:t>Im Rahmen der Übung muss er einen Funkspruch (TMO) entgegennehmen, eine Standortbestimmung vornehmen, die anrückenden Kräfte informieren (zweite TMO-Rufgruppe) und seinem Einheitsführer über (DMO) eine Lagemeldung absetzen.</a:t>
            </a:r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81084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06758"/>
            <a:ext cx="75340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Funkübung</a:t>
            </a:r>
            <a:br>
              <a:rPr lang="de-DE" b="1" dirty="0"/>
            </a:br>
            <a:endParaRPr lang="de-DE" dirty="0"/>
          </a:p>
          <a:p>
            <a:r>
              <a:rPr lang="de-DE" sz="2000" b="1" u="sng" dirty="0" smtClean="0"/>
              <a:t>Ziel</a:t>
            </a:r>
            <a:endParaRPr lang="de-DE" sz="2000" dirty="0"/>
          </a:p>
          <a:p>
            <a:r>
              <a:rPr lang="de-DE" sz="2000" dirty="0"/>
              <a:t>Das Modul soll die Sprechfunkgeräteausbildung am Standort unterstützen.</a:t>
            </a:r>
          </a:p>
          <a:p>
            <a:r>
              <a:rPr lang="de-DE" sz="2000" dirty="0"/>
              <a:t> </a:t>
            </a:r>
          </a:p>
          <a:p>
            <a:r>
              <a:rPr lang="de-DE" sz="2000" b="1" u="sng" dirty="0"/>
              <a:t>Voraussetzungen</a:t>
            </a:r>
            <a:endParaRPr lang="de-DE" sz="2000" dirty="0"/>
          </a:p>
          <a:p>
            <a:r>
              <a:rPr lang="de-DE" sz="2000" dirty="0"/>
              <a:t>Dieses Modul wird von einer Person durchgeführt. Die Kameradin / der Kamerad sollte den </a:t>
            </a:r>
            <a:r>
              <a:rPr lang="de-DE" sz="2000" dirty="0" err="1"/>
              <a:t>Sprechfunkerlehrgang</a:t>
            </a:r>
            <a:r>
              <a:rPr lang="de-DE" sz="2000" dirty="0"/>
              <a:t> absolviert haben.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780589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06758"/>
            <a:ext cx="75340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Funkübung</a:t>
            </a:r>
            <a:br>
              <a:rPr lang="de-DE" b="1" dirty="0"/>
            </a:br>
            <a:endParaRPr lang="de-DE" b="1" dirty="0" smtClean="0"/>
          </a:p>
          <a:p>
            <a:r>
              <a:rPr lang="de-DE" sz="2000" b="1" u="sng" dirty="0"/>
              <a:t>Rahmenbedingungen</a:t>
            </a:r>
            <a:endParaRPr lang="de-DE" sz="2000" dirty="0"/>
          </a:p>
          <a:p>
            <a:r>
              <a:rPr lang="de-DE" sz="2000" dirty="0"/>
              <a:t>Die nachfolgend aufgeführten Gegenstände werden durch den Ausrichter bereitgestellt: </a:t>
            </a:r>
          </a:p>
          <a:p>
            <a:r>
              <a:rPr lang="de-DE" sz="2000" dirty="0"/>
              <a:t>1 HRT für den Übenden</a:t>
            </a:r>
          </a:p>
          <a:p>
            <a:r>
              <a:rPr lang="de-DE" sz="2000" dirty="0"/>
              <a:t>3 </a:t>
            </a:r>
            <a:r>
              <a:rPr lang="de-DE" sz="2000" dirty="0" err="1"/>
              <a:t>HRT´s</a:t>
            </a:r>
            <a:r>
              <a:rPr lang="de-DE" sz="2000" dirty="0"/>
              <a:t> für den Wertungsrichter</a:t>
            </a:r>
          </a:p>
          <a:p>
            <a:r>
              <a:rPr lang="de-DE" sz="2000" dirty="0"/>
              <a:t>1 UTM-Karte</a:t>
            </a:r>
          </a:p>
          <a:p>
            <a:r>
              <a:rPr lang="de-DE" sz="2000" dirty="0"/>
              <a:t>1 Planzeiger</a:t>
            </a:r>
          </a:p>
          <a:p>
            <a:r>
              <a:rPr lang="de-DE" sz="2000" dirty="0"/>
              <a:t>Für die Durchführung des Moduls wird ein Funkraum benötigt.</a:t>
            </a:r>
          </a:p>
          <a:p>
            <a:endParaRPr lang="de-DE" dirty="0"/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11640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06758"/>
            <a:ext cx="75340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Funkübung</a:t>
            </a:r>
            <a:br>
              <a:rPr lang="de-DE" b="1" dirty="0"/>
            </a:br>
            <a:endParaRPr lang="de-DE" dirty="0"/>
          </a:p>
          <a:p>
            <a:r>
              <a:rPr lang="de-DE" sz="2000" b="1" u="sng" dirty="0"/>
              <a:t>Rahmenbedingungen</a:t>
            </a:r>
            <a:endParaRPr lang="de-DE" sz="2000" dirty="0"/>
          </a:p>
          <a:p>
            <a:r>
              <a:rPr lang="de-DE" dirty="0" smtClean="0"/>
              <a:t> </a:t>
            </a:r>
          </a:p>
          <a:p>
            <a:r>
              <a:rPr lang="de-DE" sz="2000" dirty="0"/>
              <a:t>Es wird eine Maximaldauer von 3 Minuten festgelegt. Bei Überschreiten der Maximaldauer gilt das Modul als nicht erfüllt.</a:t>
            </a:r>
          </a:p>
          <a:p>
            <a:r>
              <a:rPr lang="de-DE" sz="2000" dirty="0"/>
              <a:t>Wertungsrichter</a:t>
            </a:r>
          </a:p>
          <a:p>
            <a:pPr lvl="0"/>
            <a:r>
              <a:rPr lang="de-DE" sz="2000" dirty="0"/>
              <a:t>2 Kameradin / Kameraden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92664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06758"/>
            <a:ext cx="753409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Funkübung</a:t>
            </a:r>
            <a:br>
              <a:rPr lang="de-DE" b="1" dirty="0"/>
            </a:br>
            <a:endParaRPr lang="de-DE" dirty="0"/>
          </a:p>
          <a:p>
            <a:r>
              <a:rPr lang="de-DE" sz="2000" dirty="0" smtClean="0"/>
              <a:t> </a:t>
            </a:r>
            <a:r>
              <a:rPr lang="de-DE" sz="2000" b="1" u="sng" dirty="0"/>
              <a:t>Auszuführende Tätigkeiten</a:t>
            </a:r>
            <a:endParaRPr lang="de-DE" sz="2000" dirty="0"/>
          </a:p>
          <a:p>
            <a:r>
              <a:rPr lang="de-DE" sz="2000" dirty="0"/>
              <a:t>Aufgabe Nr.1: Entgegennehmen eines </a:t>
            </a:r>
            <a:r>
              <a:rPr lang="de-DE" sz="2000" dirty="0" smtClean="0"/>
              <a:t>Funkspruches</a:t>
            </a:r>
          </a:p>
          <a:p>
            <a:endParaRPr lang="de-DE" sz="2000" dirty="0"/>
          </a:p>
          <a:p>
            <a:r>
              <a:rPr lang="de-DE" sz="2000" dirty="0"/>
              <a:t>Aufgabe </a:t>
            </a:r>
            <a:r>
              <a:rPr lang="de-DE" sz="2000" dirty="0" smtClean="0"/>
              <a:t>Nr.2</a:t>
            </a:r>
            <a:r>
              <a:rPr lang="de-DE" sz="2000" dirty="0"/>
              <a:t>: </a:t>
            </a:r>
            <a:r>
              <a:rPr lang="de-DE" sz="2000" dirty="0" smtClean="0"/>
              <a:t>Koordinatenbestimmung</a:t>
            </a:r>
          </a:p>
          <a:p>
            <a:endParaRPr lang="de-DE" sz="2000" dirty="0"/>
          </a:p>
          <a:p>
            <a:r>
              <a:rPr lang="de-DE" sz="2000" dirty="0"/>
              <a:t>Aufgabe </a:t>
            </a:r>
            <a:r>
              <a:rPr lang="de-DE" sz="2000" dirty="0" smtClean="0"/>
              <a:t>Nr.3</a:t>
            </a:r>
            <a:r>
              <a:rPr lang="de-DE" sz="2000" dirty="0"/>
              <a:t>: Wechsel des </a:t>
            </a:r>
            <a:r>
              <a:rPr lang="de-DE" sz="2000" dirty="0" err="1"/>
              <a:t>HRT´s</a:t>
            </a:r>
            <a:r>
              <a:rPr lang="de-DE" sz="2000" dirty="0"/>
              <a:t> vom TMO Modus in </a:t>
            </a:r>
            <a:r>
              <a:rPr lang="de-DE" sz="2000" dirty="0" smtClean="0"/>
              <a:t>			die </a:t>
            </a:r>
            <a:r>
              <a:rPr lang="de-DE" sz="2000" dirty="0"/>
              <a:t>zweite Rufgruppe TMO</a:t>
            </a:r>
          </a:p>
          <a:p>
            <a:endParaRPr lang="de-DE" sz="2000" dirty="0" smtClean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4932856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06758"/>
            <a:ext cx="75340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Funkübung</a:t>
            </a:r>
            <a:br>
              <a:rPr lang="de-DE" b="1" dirty="0"/>
            </a:br>
            <a:endParaRPr lang="de-DE" dirty="0"/>
          </a:p>
          <a:p>
            <a:r>
              <a:rPr lang="de-DE" sz="2000" dirty="0" smtClean="0"/>
              <a:t> </a:t>
            </a:r>
            <a:r>
              <a:rPr lang="de-DE" sz="2000" dirty="0"/>
              <a:t>Aufgabe </a:t>
            </a:r>
            <a:r>
              <a:rPr lang="de-DE" sz="2000" dirty="0" smtClean="0"/>
              <a:t>Nr.4</a:t>
            </a:r>
            <a:r>
              <a:rPr lang="de-DE" sz="2000" dirty="0"/>
              <a:t>: Absetzen der Meldung an die </a:t>
            </a:r>
            <a:r>
              <a:rPr lang="de-DE" sz="2000" dirty="0" smtClean="0"/>
              <a:t>				anrückenden </a:t>
            </a:r>
            <a:r>
              <a:rPr lang="de-DE" sz="2000" dirty="0"/>
              <a:t>Einheiten im TMO </a:t>
            </a:r>
            <a:r>
              <a:rPr lang="de-DE" sz="2000" dirty="0" smtClean="0"/>
              <a:t>Modus</a:t>
            </a:r>
          </a:p>
          <a:p>
            <a:endParaRPr lang="de-DE" sz="2000" dirty="0"/>
          </a:p>
          <a:p>
            <a:r>
              <a:rPr lang="de-DE" sz="2000" dirty="0"/>
              <a:t>Aufgabe </a:t>
            </a:r>
            <a:r>
              <a:rPr lang="de-DE" sz="2000" dirty="0" smtClean="0"/>
              <a:t>Nr.5:	Wechseln </a:t>
            </a:r>
            <a:r>
              <a:rPr lang="de-DE" sz="2000" dirty="0"/>
              <a:t>des </a:t>
            </a:r>
            <a:r>
              <a:rPr lang="de-DE" sz="2000" dirty="0" err="1"/>
              <a:t>HRT`s</a:t>
            </a:r>
            <a:r>
              <a:rPr lang="de-DE" sz="2000" dirty="0"/>
              <a:t> vom TMO Modus in </a:t>
            </a:r>
            <a:r>
              <a:rPr lang="de-DE" sz="2000" dirty="0" smtClean="0"/>
              <a:t>			eine </a:t>
            </a:r>
            <a:r>
              <a:rPr lang="de-DE" sz="2000" dirty="0"/>
              <a:t>benannte Rufgruppe im DMO </a:t>
            </a:r>
            <a:r>
              <a:rPr lang="de-DE" sz="2000" dirty="0" smtClean="0"/>
              <a:t>Modus</a:t>
            </a:r>
          </a:p>
          <a:p>
            <a:endParaRPr lang="de-DE" sz="2000" dirty="0"/>
          </a:p>
          <a:p>
            <a:r>
              <a:rPr lang="de-DE" sz="2000" dirty="0"/>
              <a:t>Aufgabe </a:t>
            </a:r>
            <a:r>
              <a:rPr lang="de-DE" sz="2000" dirty="0" smtClean="0"/>
              <a:t>Nr.6</a:t>
            </a:r>
            <a:r>
              <a:rPr lang="de-DE" sz="2000" dirty="0"/>
              <a:t>: Absetzen einer Lagemeldung an seinen </a:t>
            </a:r>
            <a:r>
              <a:rPr lang="de-DE" sz="2000" dirty="0" smtClean="0"/>
              <a:t>			Einheitsführer</a:t>
            </a:r>
            <a:endParaRPr lang="de-DE" sz="2000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35738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1974641"/>
            <a:ext cx="753409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Funkübung</a:t>
            </a:r>
            <a:br>
              <a:rPr lang="de-DE" b="1" dirty="0"/>
            </a:br>
            <a:r>
              <a:rPr lang="de-DE" sz="2000" b="1" u="sng" dirty="0"/>
              <a:t>Bewertung</a:t>
            </a:r>
            <a:endParaRPr lang="de-DE" sz="2000" dirty="0"/>
          </a:p>
          <a:p>
            <a:r>
              <a:rPr lang="de-DE" sz="1600" dirty="0"/>
              <a:t>Entgegennehmen eines Funkspruches		</a:t>
            </a:r>
            <a:r>
              <a:rPr lang="de-DE" sz="1600" dirty="0" smtClean="0"/>
              <a:t>	10%</a:t>
            </a:r>
          </a:p>
          <a:p>
            <a:endParaRPr lang="de-DE" sz="1600" dirty="0"/>
          </a:p>
          <a:p>
            <a:r>
              <a:rPr lang="de-DE" sz="1600" dirty="0"/>
              <a:t>Bestimmen der Koordinate				</a:t>
            </a:r>
            <a:r>
              <a:rPr lang="de-DE" sz="1600" dirty="0" smtClean="0"/>
              <a:t>	20%</a:t>
            </a:r>
          </a:p>
          <a:p>
            <a:endParaRPr lang="de-DE" sz="1600" dirty="0"/>
          </a:p>
          <a:p>
            <a:r>
              <a:rPr lang="de-DE" sz="1600" dirty="0"/>
              <a:t>Wechsel des </a:t>
            </a:r>
            <a:r>
              <a:rPr lang="de-DE" sz="1600" dirty="0" err="1"/>
              <a:t>HRT´s</a:t>
            </a:r>
            <a:r>
              <a:rPr lang="de-DE" sz="1600" dirty="0"/>
              <a:t> vom TMO Modus in </a:t>
            </a:r>
            <a:endParaRPr lang="de-DE" sz="1600" dirty="0" smtClean="0"/>
          </a:p>
          <a:p>
            <a:r>
              <a:rPr lang="de-DE" sz="1600" dirty="0" smtClean="0"/>
              <a:t>die </a:t>
            </a:r>
            <a:r>
              <a:rPr lang="de-DE" sz="1600" dirty="0"/>
              <a:t>zweite Rufgruppe		</a:t>
            </a:r>
            <a:r>
              <a:rPr lang="de-DE" sz="1600" dirty="0" smtClean="0"/>
              <a:t>			25%</a:t>
            </a:r>
          </a:p>
          <a:p>
            <a:endParaRPr lang="de-DE" sz="1600" dirty="0"/>
          </a:p>
          <a:p>
            <a:r>
              <a:rPr lang="de-DE" sz="1600" dirty="0"/>
              <a:t>Absetzen der Meldung im TMO Modus		</a:t>
            </a:r>
            <a:r>
              <a:rPr lang="de-DE" sz="1600" dirty="0" smtClean="0"/>
              <a:t>	10%</a:t>
            </a:r>
          </a:p>
          <a:p>
            <a:endParaRPr lang="de-DE" sz="1600" dirty="0"/>
          </a:p>
          <a:p>
            <a:r>
              <a:rPr lang="de-DE" sz="1600" dirty="0"/>
              <a:t>Wechseln des </a:t>
            </a:r>
            <a:r>
              <a:rPr lang="de-DE" sz="1600" dirty="0" err="1"/>
              <a:t>HRT`s</a:t>
            </a:r>
            <a:r>
              <a:rPr lang="de-DE" sz="1600" dirty="0"/>
              <a:t> vom TMO Modus in eine </a:t>
            </a:r>
            <a:endParaRPr lang="de-DE" sz="1600" dirty="0" smtClean="0"/>
          </a:p>
          <a:p>
            <a:r>
              <a:rPr lang="de-DE" sz="1600" dirty="0" smtClean="0"/>
              <a:t>benannte </a:t>
            </a:r>
            <a:r>
              <a:rPr lang="de-DE" sz="1600" dirty="0"/>
              <a:t>Rufgruppe im DMO </a:t>
            </a:r>
            <a:r>
              <a:rPr lang="de-DE" sz="1600" dirty="0" smtClean="0"/>
              <a:t>Modus			25%</a:t>
            </a:r>
          </a:p>
          <a:p>
            <a:endParaRPr lang="de-DE" sz="1600" dirty="0"/>
          </a:p>
          <a:p>
            <a:r>
              <a:rPr lang="de-DE" sz="1600" dirty="0"/>
              <a:t>Absetzen einer Lagemeldung			</a:t>
            </a:r>
            <a:r>
              <a:rPr lang="de-DE" sz="1600" dirty="0" smtClean="0"/>
              <a:t>	10</a:t>
            </a:r>
            <a:r>
              <a:rPr lang="de-DE" sz="1600" dirty="0"/>
              <a:t>%</a:t>
            </a:r>
          </a:p>
          <a:p>
            <a:endParaRPr lang="de-DE" dirty="0"/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92785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9342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32856"/>
            <a:ext cx="75340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„Atemschutz“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Ziel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/>
              <a:t>Sicherer Umgang und zeitoptimierte Behandlung des Gerätes mit Leistungsüberprüfung.</a:t>
            </a:r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08593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32856"/>
            <a:ext cx="75340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„Atemschutz“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Voraussetzung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sz="2400" dirty="0"/>
              <a:t>2 AT-Geräteträger </a:t>
            </a:r>
            <a:r>
              <a:rPr lang="de-DE" sz="2400" dirty="0" smtClean="0"/>
              <a:t>mit Atemschutzgeräteträgerausbildung </a:t>
            </a:r>
            <a:r>
              <a:rPr lang="de-DE" sz="2400" dirty="0"/>
              <a:t>und gültiger G26/3 </a:t>
            </a:r>
            <a:r>
              <a:rPr lang="de-DE" sz="2400" dirty="0" smtClean="0"/>
              <a:t>Untersuchung</a:t>
            </a:r>
          </a:p>
          <a:p>
            <a:endParaRPr lang="de-DE" sz="2400" dirty="0"/>
          </a:p>
          <a:p>
            <a:r>
              <a:rPr lang="de-DE" sz="2400" dirty="0"/>
              <a:t>1 Pers. für Atemschutzüberwachung</a:t>
            </a:r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3772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32856"/>
            <a:ext cx="75340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„Atemschutz“</a:t>
            </a:r>
          </a:p>
          <a:p>
            <a:r>
              <a:rPr lang="de-DE" dirty="0"/>
              <a:t> </a:t>
            </a:r>
          </a:p>
          <a:p>
            <a:r>
              <a:rPr lang="de-DE" dirty="0" smtClean="0"/>
              <a:t>Rahmenbedingungen:</a:t>
            </a:r>
          </a:p>
          <a:p>
            <a:endParaRPr lang="de-DE" dirty="0"/>
          </a:p>
          <a:p>
            <a:r>
              <a:rPr lang="de-DE" sz="2000" dirty="0"/>
              <a:t>Für dieses Modul werden folgende Ausrüstungsgegenstände benötigt:</a:t>
            </a:r>
          </a:p>
          <a:p>
            <a:r>
              <a:rPr lang="de-DE" sz="2000" dirty="0"/>
              <a:t>2 Atemschutzgeräte komplett mit Masken</a:t>
            </a:r>
          </a:p>
          <a:p>
            <a:r>
              <a:rPr lang="de-DE" sz="2000" dirty="0"/>
              <a:t>1 Atemschutzüberwachungstafel</a:t>
            </a:r>
          </a:p>
          <a:p>
            <a:r>
              <a:rPr lang="de-DE" sz="2000" dirty="0"/>
              <a:t>2 HRTs</a:t>
            </a:r>
          </a:p>
          <a:p>
            <a:r>
              <a:rPr lang="de-DE" sz="2000" dirty="0"/>
              <a:t>PSA 12 (DGUV) für Brandbekämpfung im </a:t>
            </a:r>
            <a:r>
              <a:rPr lang="de-DE" sz="2000" dirty="0" smtClean="0"/>
              <a:t>Innenangriff</a:t>
            </a:r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6735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06539" y="2132856"/>
            <a:ext cx="75340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„Atemschutz“</a:t>
            </a:r>
          </a:p>
          <a:p>
            <a:r>
              <a:rPr lang="de-DE" dirty="0"/>
              <a:t> </a:t>
            </a:r>
          </a:p>
          <a:p>
            <a:r>
              <a:rPr lang="de-DE" dirty="0" smtClean="0"/>
              <a:t>Rahmenbedingungen:</a:t>
            </a:r>
          </a:p>
          <a:p>
            <a:endParaRPr lang="de-DE" dirty="0"/>
          </a:p>
          <a:p>
            <a:r>
              <a:rPr lang="de-DE" sz="2000" dirty="0"/>
              <a:t>Die nachfolgend aufgeführten Gegenstände werden durch den Ausrichter bereitgestellt:</a:t>
            </a:r>
          </a:p>
          <a:p>
            <a:r>
              <a:rPr lang="de-DE" sz="2000" dirty="0"/>
              <a:t>4 gefüllte 20l Schaummittelbehälter</a:t>
            </a:r>
          </a:p>
          <a:p>
            <a:r>
              <a:rPr lang="de-DE" sz="2000" dirty="0"/>
              <a:t>1 Leiterwand (analog Bundeswettbewerb JF)</a:t>
            </a:r>
          </a:p>
          <a:p>
            <a:r>
              <a:rPr lang="de-DE" sz="2000" dirty="0"/>
              <a:t>1 Kriechstrecke / 1x1m  2m lang  &gt; materialschonender Boden: z.B. Teppich</a:t>
            </a:r>
          </a:p>
          <a:p>
            <a:r>
              <a:rPr lang="de-DE" sz="2000" dirty="0"/>
              <a:t>4 Medizinbälle (je 5 kg)</a:t>
            </a:r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57946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32856"/>
            <a:ext cx="753409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„Atemschutz“</a:t>
            </a:r>
          </a:p>
          <a:p>
            <a:r>
              <a:rPr lang="de-DE" dirty="0"/>
              <a:t> </a:t>
            </a:r>
          </a:p>
          <a:p>
            <a:r>
              <a:rPr lang="de-DE" dirty="0" smtClean="0"/>
              <a:t>Rahmenbedingungen:</a:t>
            </a:r>
          </a:p>
          <a:p>
            <a:endParaRPr lang="de-DE" dirty="0"/>
          </a:p>
          <a:p>
            <a:r>
              <a:rPr lang="de-DE" sz="2000" dirty="0"/>
              <a:t>2 Zielbehälter Durchmesser 80 cm  &gt;  z.B. Maurerkübel</a:t>
            </a:r>
          </a:p>
          <a:p>
            <a:r>
              <a:rPr lang="de-DE" sz="2000" dirty="0"/>
              <a:t>1 Zeitnahme-Einheit</a:t>
            </a:r>
          </a:p>
          <a:p>
            <a:r>
              <a:rPr lang="de-DE" sz="2000" dirty="0"/>
              <a:t>2 Wertungsrichter</a:t>
            </a:r>
          </a:p>
          <a:p>
            <a:r>
              <a:rPr lang="de-DE" sz="2000" dirty="0"/>
              <a:t>Für die Durchführung des Moduls wird eine Übungsfläche von ca. 5m x 30m benötigt.</a:t>
            </a:r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13208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32856"/>
            <a:ext cx="753409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„Atemschutz“</a:t>
            </a:r>
          </a:p>
          <a:p>
            <a:r>
              <a:rPr lang="de-DE" dirty="0"/>
              <a:t> </a:t>
            </a:r>
          </a:p>
          <a:p>
            <a:r>
              <a:rPr lang="de-DE" sz="2000" dirty="0"/>
              <a:t>Die Gesamtzeit beträgt 3,30 Minuten. </a:t>
            </a:r>
          </a:p>
          <a:p>
            <a:r>
              <a:rPr lang="de-DE" sz="2000" dirty="0"/>
              <a:t>Sie beginnt beim Betreten des Atemschutzanlegeraums.</a:t>
            </a:r>
          </a:p>
          <a:p>
            <a:r>
              <a:rPr lang="de-DE" sz="2000" dirty="0"/>
              <a:t>Die Gesamtzeit endet mit der Abmeldung durch die Atemschutzüberwachung beim Wertungsrichter</a:t>
            </a:r>
          </a:p>
          <a:p>
            <a:r>
              <a:rPr lang="de-DE" sz="2000" dirty="0"/>
              <a:t>Die Belastungsübung wird als Zeittakt gewertet.</a:t>
            </a:r>
          </a:p>
          <a:p>
            <a:r>
              <a:rPr lang="de-DE" sz="2000" dirty="0"/>
              <a:t>Der Zeittakt beginnt mit dem Überschreiten der Startlinie und endet nach der Belastungsübung mit dem Überschreiten der Ziellinie.</a:t>
            </a:r>
          </a:p>
          <a:p>
            <a:r>
              <a:rPr lang="de-DE" sz="2000" dirty="0"/>
              <a:t>Die Zeitnahme-Einheit wird durch die Atemschutzüberwachung betätigt.</a:t>
            </a:r>
          </a:p>
          <a:p>
            <a:r>
              <a:rPr lang="de-DE" sz="2000" dirty="0" smtClean="0"/>
              <a:t>.</a:t>
            </a:r>
            <a:endParaRPr lang="de-DE" sz="2000" dirty="0"/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55819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32856"/>
            <a:ext cx="75340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„Atemschutz“</a:t>
            </a:r>
          </a:p>
          <a:p>
            <a:r>
              <a:rPr lang="de-DE" dirty="0"/>
              <a:t> </a:t>
            </a:r>
          </a:p>
          <a:p>
            <a:r>
              <a:rPr lang="de-DE" sz="2000" dirty="0"/>
              <a:t>Auftrag</a:t>
            </a:r>
            <a:r>
              <a:rPr lang="de-DE" sz="2000" dirty="0" smtClean="0"/>
              <a:t>:</a:t>
            </a:r>
          </a:p>
          <a:p>
            <a:endParaRPr lang="de-DE" sz="2000" dirty="0"/>
          </a:p>
          <a:p>
            <a:r>
              <a:rPr lang="de-DE" sz="2000" dirty="0"/>
              <a:t>Kurzprüfung der Atemschutzgeräte</a:t>
            </a:r>
          </a:p>
          <a:p>
            <a:r>
              <a:rPr lang="de-DE" sz="2000" dirty="0"/>
              <a:t>Anlegen der Atemschutzgeräte</a:t>
            </a:r>
          </a:p>
          <a:p>
            <a:r>
              <a:rPr lang="de-DE" sz="2000" dirty="0"/>
              <a:t>Anlegen der Atemanschluss</a:t>
            </a:r>
          </a:p>
          <a:p>
            <a:r>
              <a:rPr lang="de-DE" sz="2000" dirty="0"/>
              <a:t>Meldung bei AS-Überwachung bei Anlegen, Zielerreichung und Ablegen</a:t>
            </a:r>
          </a:p>
          <a:p>
            <a:r>
              <a:rPr lang="de-DE" sz="2000" dirty="0"/>
              <a:t>Die Übung wird mit angeschlossenem Gerät durchgeführt.</a:t>
            </a:r>
          </a:p>
          <a:p>
            <a:r>
              <a:rPr lang="de-DE" sz="2000" dirty="0" smtClean="0"/>
              <a:t>.</a:t>
            </a:r>
            <a:endParaRPr lang="de-DE" sz="2000" dirty="0"/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91798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918" y="544513"/>
            <a:ext cx="4380130" cy="1371600"/>
          </a:xfrm>
        </p:spPr>
        <p:txBody>
          <a:bodyPr/>
          <a:lstStyle/>
          <a:p>
            <a:pPr eaLnBrk="1" hangingPunct="1"/>
            <a:r>
              <a:rPr lang="de-DE" altLang="de-DE" sz="3600" smtClean="0"/>
              <a:t/>
            </a:r>
            <a:br>
              <a:rPr lang="de-DE" altLang="de-DE" sz="3600" smtClean="0"/>
            </a:br>
            <a:endParaRPr lang="de-DE" altLang="de-DE" sz="36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11188" y="61658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125" name="Picture 10" descr="LFV_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36004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16" y="544514"/>
            <a:ext cx="3546565" cy="6858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7584" y="2132856"/>
            <a:ext cx="753409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Modul „Atemschutz“</a:t>
            </a:r>
          </a:p>
          <a:p>
            <a:r>
              <a:rPr lang="de-DE" dirty="0"/>
              <a:t> </a:t>
            </a:r>
          </a:p>
          <a:p>
            <a:r>
              <a:rPr lang="de-DE" sz="2000" dirty="0"/>
              <a:t>Belastungsübung</a:t>
            </a:r>
            <a:r>
              <a:rPr lang="de-DE" sz="2000" dirty="0" smtClean="0"/>
              <a:t>:</a:t>
            </a:r>
          </a:p>
          <a:p>
            <a:endParaRPr lang="de-DE" sz="2000" dirty="0"/>
          </a:p>
          <a:p>
            <a:r>
              <a:rPr lang="de-DE" sz="2000" dirty="0"/>
              <a:t>Transport von 4 Schaummittelbehältern auf der gesamten Strecke</a:t>
            </a:r>
          </a:p>
          <a:p>
            <a:r>
              <a:rPr lang="de-DE" sz="2000" dirty="0"/>
              <a:t>Übersteigen der Leiterwand (Hin- und Rückweg, Schaummittelbehälter werden seitlich abgestellt)</a:t>
            </a:r>
          </a:p>
          <a:p>
            <a:r>
              <a:rPr lang="de-DE" sz="2000" dirty="0"/>
              <a:t>Durchkriechen des Kriechtunnels (Hin- und Rückweg)</a:t>
            </a:r>
          </a:p>
          <a:p>
            <a:r>
              <a:rPr lang="de-DE" sz="2000" dirty="0"/>
              <a:t>Kraftkoordinationswerfen von 4 Medizinbällen in einen Behälter</a:t>
            </a:r>
          </a:p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28919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54</Words>
  <Application>Microsoft Office PowerPoint</Application>
  <PresentationFormat>Bildschirmpräsentation (4:3)</PresentationFormat>
  <Paragraphs>168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Verdana</vt:lpstr>
      <vt:lpstr>Wingdings</vt:lpstr>
      <vt:lpstr>Profil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Maik Buchheister, LFV-Referent</dc:creator>
  <cp:lastModifiedBy>Moeller</cp:lastModifiedBy>
  <cp:revision>619</cp:revision>
  <dcterms:created xsi:type="dcterms:W3CDTF">2006-10-22T11:04:39Z</dcterms:created>
  <dcterms:modified xsi:type="dcterms:W3CDTF">2018-10-15T09:01:44Z</dcterms:modified>
</cp:coreProperties>
</file>