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1" r:id="rId16"/>
    <p:sldId id="276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18B9F-1E6A-4CAD-A481-ACBA8970DF0F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3C384-54FA-4E18-83AA-121FD91242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36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20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10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67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11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08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13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12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14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8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15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08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16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23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17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2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18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45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19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97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2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1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3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4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4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5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5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09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6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38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7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9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8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8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EBD4DEE-2573-4E62-82EE-8B9D8A0B3AA4}" type="slidenum">
              <a:rPr lang="de-DE" altLang="de-DE" smtClean="0">
                <a:solidFill>
                  <a:prstClr val="black"/>
                </a:solidFill>
              </a:rPr>
              <a:pPr/>
              <a:t>9</a:t>
            </a:fld>
            <a:endParaRPr lang="de-DE" altLang="de-DE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7BEB-C171-4A23-9A15-72C3E90E31C8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77D78-B5ED-4153-BEF8-E571C39FCCEB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E3CB9-6023-4C53-A12F-716B04D5787F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41E5E-B7C7-40CF-A989-AE8BE559601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1EBF1-A90A-47ED-86D8-48385468109C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0DB10-31CF-4599-83C4-FFE0C4AB6045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1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 userDrawn="1"/>
        </p:nvSpPr>
        <p:spPr bwMode="auto">
          <a:xfrm>
            <a:off x="912284" y="1557339"/>
            <a:ext cx="10363200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68927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48919-4AEE-41A7-8BFF-E7519C94D38C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772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B3CBD-CDE7-40ED-9309-F60737E84645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5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667" y="1773238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55267" y="1773238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4B81-141B-4FBB-AE34-A1123D6A9401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3778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F78E8-D0C4-486B-8EB3-32A831660BC4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09970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AFC69-8700-4215-8C14-03376BD22788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57911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6DEF0-D037-4D54-BEBF-3EA51C603925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03621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C3009-6C13-46A5-9A2E-5B6964213778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5032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ABA87-38B8-4C40-AAB6-6DB35CEA6E38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55459-9725-4DFA-AE20-009D28C58ED7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42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D23E3-0031-4EAD-84FB-C7A4B0B2E056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30313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C1A41-E05C-411A-8BE0-AE40B3716370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38681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0667" y="304800"/>
            <a:ext cx="2667000" cy="57356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19667" y="304800"/>
            <a:ext cx="7797800" cy="573563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674A2-C53E-4598-A8BB-42C21BB4F027}" type="slidenum">
              <a:rPr lang="de-DE" altLang="de-DE">
                <a:solidFill>
                  <a:srgbClr val="CC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93473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87308-A54B-4D5D-86C8-1213B28E87AA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0B249-C7EF-4B2C-AF38-A9F2919C741D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2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FCFE3-02FC-4402-B9F1-8C39E8433811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FB015-C55D-4EF9-A5A4-559249EE3952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74FA7-E980-4816-97EF-50BE76A60B37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F29A1-F9EB-4071-8F99-5F8EF01C9BC0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5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D7F36-F028-40B9-86E2-A7302895D4A6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89846-1B18-4E49-866A-8E95599CD13F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12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3A034-5624-4545-851A-23782508713A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0F7C2-B6BB-4216-9193-06A89169F451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30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40525-BAB0-4874-B568-8B6F098AB413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54D2F-9EAD-4F89-A4DA-113D625C17D4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2B0C5-24EA-4217-AEDD-7DEE38911050}" type="datetime1">
              <a:rPr lang="de-DE" altLang="de-DE">
                <a:solidFill>
                  <a:srgbClr val="000000"/>
                </a:solidFill>
              </a:rPr>
              <a:pPr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2F725-FCC6-49D2-80A3-33AAA1352C06}" type="slidenum">
              <a:rPr lang="en-US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5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1CC206-4BF5-4501-A91D-3D8922F57302}" type="datetime1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11.01.2019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3493F4-D78D-4914-8C26-A058AEEF795F}" type="slidenum">
              <a:rPr lang="en-US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4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8351" y="304801"/>
            <a:ext cx="93599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7" y="1773238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814917" y="616585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9667" y="6165850"/>
            <a:ext cx="652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>
                <a:solidFill>
                  <a:srgbClr val="CC0000"/>
                </a:solidFill>
              </a:rPr>
              <a:t>16. turnusmäßige Sitzung des Landesverbandsausschusses</a:t>
            </a:r>
          </a:p>
        </p:txBody>
      </p:sp>
      <p:sp>
        <p:nvSpPr>
          <p:cNvPr id="737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7467" y="6165850"/>
            <a:ext cx="120015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1E6BA-2D88-4EA5-90D3-921A93895C89}" type="slidenum">
              <a:rPr lang="de-DE" altLang="de-DE">
                <a:solidFill>
                  <a:srgbClr val="CC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9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205-014_FUK_Niedersachsen.pdf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Untertitel 2"/>
          <p:cNvSpPr>
            <a:spLocks noGrp="1"/>
          </p:cNvSpPr>
          <p:nvPr>
            <p:ph type="subTitle" idx="1"/>
          </p:nvPr>
        </p:nvSpPr>
        <p:spPr>
          <a:xfrm>
            <a:off x="2667000" y="1663567"/>
            <a:ext cx="6858000" cy="1655763"/>
          </a:xfrm>
        </p:spPr>
        <p:txBody>
          <a:bodyPr/>
          <a:lstStyle/>
          <a:p>
            <a:pPr eaLnBrk="1" hangingPunct="1"/>
            <a:r>
              <a:rPr lang="de-DE" altLang="de-DE" sz="3200" b="1" dirty="0" smtClean="0"/>
              <a:t>Leistungsvergleich</a:t>
            </a:r>
          </a:p>
          <a:p>
            <a:pPr eaLnBrk="1" hangingPunct="1"/>
            <a:r>
              <a:rPr lang="de-DE" altLang="de-DE" sz="3200" b="1" dirty="0"/>
              <a:t>d</a:t>
            </a:r>
            <a:r>
              <a:rPr lang="de-DE" altLang="de-DE" sz="3200" b="1" dirty="0" smtClean="0"/>
              <a:t>er Feuerwehren</a:t>
            </a:r>
          </a:p>
          <a:p>
            <a:pPr eaLnBrk="1" hangingPunct="1"/>
            <a:r>
              <a:rPr lang="de-DE" altLang="de-DE" sz="3200" b="1" dirty="0" smtClean="0"/>
              <a:t>im Land Niedersachsen </a:t>
            </a: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9" name="Untertitel 2"/>
          <p:cNvSpPr txBox="1">
            <a:spLocks/>
          </p:cNvSpPr>
          <p:nvPr/>
        </p:nvSpPr>
        <p:spPr bwMode="auto">
          <a:xfrm>
            <a:off x="2667000" y="4154906"/>
            <a:ext cx="685800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dirty="0" smtClean="0"/>
              <a:t>Tagung der Feuerwehrführungskräfte</a:t>
            </a:r>
          </a:p>
          <a:p>
            <a:pPr eaLnBrk="1" hangingPunct="1"/>
            <a:r>
              <a:rPr lang="de-DE" altLang="de-DE" dirty="0"/>
              <a:t>d</a:t>
            </a:r>
            <a:r>
              <a:rPr lang="de-DE" altLang="de-DE" dirty="0" smtClean="0"/>
              <a:t>es Landkreises Hildesheim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30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684213" y="1314451"/>
            <a:ext cx="9682162" cy="4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de-DE" sz="1600" b="1" kern="0" dirty="0" smtClean="0">
                <a:solidFill>
                  <a:srgbClr val="000000"/>
                </a:solidFill>
                <a:latin typeface="Verdana"/>
              </a:rPr>
              <a:t>Modul “Kuppeln einer Saugleitung</a:t>
            </a:r>
            <a:r>
              <a:rPr lang="de-DE" sz="1600" kern="0" dirty="0" smtClean="0">
                <a:solidFill>
                  <a:srgbClr val="000000"/>
                </a:solidFill>
                <a:latin typeface="Verdana"/>
              </a:rPr>
              <a:t>“</a:t>
            </a:r>
            <a:endParaRPr lang="de-DE" sz="1600" kern="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9599" y="1905478"/>
            <a:ext cx="9121541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Übung wird ohne Wasser durchgeführt. </a:t>
            </a:r>
          </a:p>
          <a:p>
            <a:pPr marL="285750" lvl="0" indent="-28575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Der vom Ausrichter gestellte Übungsbereich ist nicht zu verlassen. </a:t>
            </a:r>
          </a:p>
          <a:p>
            <a:pPr marL="285750" lvl="0" indent="-28575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startenden Mitglieder müssen die Gerätschaften im markierten Bereich aufbauen.</a:t>
            </a:r>
          </a:p>
          <a:p>
            <a:pPr marL="285750" lvl="0" indent="-28575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wird eine Maximaldauer von </a:t>
            </a:r>
            <a:r>
              <a:rPr lang="de-DE" altLang="de-DE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Minuten festgelegt. Bei Überschreiten der Maximaldauer gilt das Modul als nicht erfüllt. Die gesamte Übung ist ein Zeittakt. </a:t>
            </a:r>
          </a:p>
          <a:p>
            <a:pPr marL="285750" lvl="0" indent="-28575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Zeitnahme beginnt mit dem Betätigen der Zeitnahme-Einheit durch die </a:t>
            </a:r>
            <a:r>
              <a:rPr lang="de-DE" alt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Wassertruppführerin</a:t>
            </a: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/den </a:t>
            </a:r>
            <a:r>
              <a:rPr lang="de-DE" altLang="de-DE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Wassertruppführer</a:t>
            </a: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lvl="0" indent="-28575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DE" altLang="de-DE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Zeitnahme endet mit dem Betätigen der Zeitnahme-Einheit durch die Maschinistin /den Maschinisten. </a:t>
            </a:r>
          </a:p>
        </p:txBody>
      </p:sp>
    </p:spTree>
    <p:extLst>
      <p:ext uri="{BB962C8B-B14F-4D97-AF65-F5344CB8AC3E}">
        <p14:creationId xmlns:p14="http://schemas.microsoft.com/office/powerpoint/2010/main" val="23603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825625" y="1314451"/>
            <a:ext cx="8540750" cy="4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de-DE" sz="1600" b="1" kern="0" dirty="0" smtClean="0">
                <a:solidFill>
                  <a:srgbClr val="000000"/>
                </a:solidFill>
                <a:latin typeface="Verdana"/>
              </a:rPr>
              <a:t>Modul “Kuppeln einer Saugleitung</a:t>
            </a:r>
            <a:r>
              <a:rPr lang="de-DE" sz="1600" kern="0" dirty="0" smtClean="0">
                <a:solidFill>
                  <a:srgbClr val="000000"/>
                </a:solidFill>
                <a:latin typeface="Verdana"/>
              </a:rPr>
              <a:t>“</a:t>
            </a:r>
            <a:endParaRPr lang="de-DE" sz="1600" kern="0" dirty="0">
              <a:solidFill>
                <a:srgbClr val="000000"/>
              </a:solidFill>
              <a:latin typeface="Verdana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206703"/>
              </p:ext>
            </p:extLst>
          </p:nvPr>
        </p:nvGraphicFramePr>
        <p:xfrm>
          <a:off x="3078956" y="2234617"/>
          <a:ext cx="6034087" cy="2838452"/>
        </p:xfrm>
        <a:graphic>
          <a:graphicData uri="http://schemas.openxmlformats.org/drawingml/2006/table">
            <a:tbl>
              <a:tblPr firstRow="1" firstCol="1" bandRow="1"/>
              <a:tblGrid>
                <a:gridCol w="5112984"/>
                <a:gridCol w="921103"/>
              </a:tblGrid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Transport der Saugschläuche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>
                          <a:effectLst/>
                        </a:rPr>
                        <a:t>10%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</a:tr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Kuppeln der Saugschläuche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>
                          <a:effectLst/>
                        </a:rPr>
                        <a:t>15%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40000"/>
                      </a:srgbClr>
                    </a:solidFill>
                  </a:tcPr>
                </a:tc>
              </a:tr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Beleinung der Saugschläuche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>
                          <a:effectLst/>
                        </a:rPr>
                        <a:t>15%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20000"/>
                      </a:srgbClr>
                    </a:solidFill>
                  </a:tcPr>
                </a:tc>
              </a:tr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Kommandos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>
                          <a:effectLst/>
                        </a:rPr>
                        <a:t>10%</a:t>
                      </a:r>
                      <a:endParaRPr lang="de-DE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40000"/>
                      </a:srgbClr>
                    </a:solidFill>
                  </a:tcPr>
                </a:tc>
              </a:tr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Zeittakte: 45/60/90/120/150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30%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20000"/>
                      </a:srgbClr>
                    </a:solidFill>
                  </a:tcPr>
                </a:tc>
              </a:tr>
              <a:tr h="28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 err="1">
                          <a:effectLst/>
                        </a:rPr>
                        <a:t>Zeitnahmeeinrichtung</a:t>
                      </a:r>
                      <a:r>
                        <a:rPr lang="de-DE" sz="1600" dirty="0">
                          <a:effectLst/>
                        </a:rPr>
                        <a:t> zu früh / zu spät 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20%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40000"/>
                      </a:srgbClr>
                    </a:solidFill>
                  </a:tcPr>
                </a:tc>
              </a:tr>
              <a:tr h="561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(der Kuppelzeit werden je 20 Sekunden hinzugerechnet)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20000"/>
                      </a:srgbClr>
                    </a:solidFill>
                  </a:tcPr>
                </a:tc>
              </a:tr>
              <a:tr h="561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Gesamtübung nicht erfüllt! Zeitüberschreitung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de-DE" sz="1600" dirty="0">
                          <a:effectLst/>
                        </a:rPr>
                        <a:t>100%</a:t>
                      </a:r>
                      <a:endParaRPr lang="de-DE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4" marR="51434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B2C1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8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620713"/>
            <a:ext cx="7772400" cy="1371600"/>
          </a:xfrm>
        </p:spPr>
        <p:txBody>
          <a:bodyPr/>
          <a:lstStyle/>
          <a:p>
            <a:pPr eaLnBrk="1" hangingPunct="1"/>
            <a:r>
              <a:rPr lang="de-DE" altLang="de-DE" sz="3600"/>
              <a:t/>
            </a:r>
            <a:br>
              <a:rPr lang="de-DE" altLang="de-DE" sz="3600"/>
            </a:br>
            <a:endParaRPr lang="de-DE" altLang="de-DE" sz="360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8214" y="2060576"/>
            <a:ext cx="7775575" cy="41052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altLang="de-DE" sz="1600" b="1" dirty="0"/>
              <a:t>Modul “Löschangriff“</a:t>
            </a:r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r>
              <a:rPr lang="de-DE" altLang="de-DE" sz="1200" dirty="0"/>
              <a:t>Platzaufbau:</a:t>
            </a:r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r>
              <a:rPr lang="de-DE" altLang="de-DE" sz="1600" b="1" dirty="0"/>
              <a:t>							</a:t>
            </a:r>
            <a:r>
              <a:rPr lang="de-DE" altLang="de-DE" sz="1600" b="1" dirty="0" smtClean="0"/>
              <a:t>  10m</a:t>
            </a: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r>
              <a:rPr lang="de-DE" altLang="de-DE" sz="1600" b="1" dirty="0"/>
              <a:t>		</a:t>
            </a:r>
            <a:endParaRPr lang="de-DE" altLang="de-DE" sz="1600" b="1" dirty="0" smtClean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r>
              <a:rPr lang="de-DE" altLang="de-DE" sz="1600" b="1" dirty="0" smtClean="0"/>
              <a:t>		20m</a:t>
            </a:r>
            <a:r>
              <a:rPr lang="de-DE" altLang="de-DE" sz="1600" b="1" dirty="0"/>
              <a:t>			20m</a:t>
            </a:r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  <a:p>
            <a:pPr eaLnBrk="1" hangingPunct="1">
              <a:lnSpc>
                <a:spcPct val="80000"/>
              </a:lnSpc>
            </a:pPr>
            <a:endParaRPr lang="de-DE" altLang="de-DE" sz="1600" b="1" dirty="0"/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 flipV="1">
            <a:off x="2135188" y="616585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800">
              <a:solidFill>
                <a:srgbClr val="0000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00375" y="3197810"/>
            <a:ext cx="2951163" cy="17287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FFFFFF"/>
                </a:solidFill>
              </a:rPr>
              <a:t>Fahrzeug-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FFFFFF"/>
                </a:solidFill>
              </a:rPr>
              <a:t>aufstellfläche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FFFFFF"/>
                </a:solidFill>
              </a:rPr>
              <a:t>Hydrant</a:t>
            </a:r>
          </a:p>
        </p:txBody>
      </p:sp>
      <p:sp>
        <p:nvSpPr>
          <p:cNvPr id="7" name="Rechteck 6"/>
          <p:cNvSpPr/>
          <p:nvPr/>
        </p:nvSpPr>
        <p:spPr>
          <a:xfrm>
            <a:off x="5951538" y="3213100"/>
            <a:ext cx="2736850" cy="17287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rgbClr val="FFFFFF"/>
                </a:solidFill>
              </a:rPr>
              <a:t>Zielbereich</a:t>
            </a:r>
          </a:p>
        </p:txBody>
      </p:sp>
      <p:sp>
        <p:nvSpPr>
          <p:cNvPr id="8" name="Ellipse 7"/>
          <p:cNvSpPr/>
          <p:nvPr/>
        </p:nvSpPr>
        <p:spPr>
          <a:xfrm>
            <a:off x="3000375" y="3213100"/>
            <a:ext cx="431800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5303839" y="4581525"/>
            <a:ext cx="504825" cy="2873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8256588" y="3644901"/>
            <a:ext cx="360362" cy="2889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1" name="Pfeil nach unten 10"/>
          <p:cNvSpPr/>
          <p:nvPr/>
        </p:nvSpPr>
        <p:spPr>
          <a:xfrm>
            <a:off x="8328025" y="4149725"/>
            <a:ext cx="215900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2" name="Pfeil nach unten 11"/>
          <p:cNvSpPr/>
          <p:nvPr/>
        </p:nvSpPr>
        <p:spPr>
          <a:xfrm>
            <a:off x="4151314" y="2708276"/>
            <a:ext cx="485775" cy="72072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2351089" y="3860800"/>
            <a:ext cx="763587" cy="48418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4" name="Pfeil nach unten 13"/>
          <p:cNvSpPr/>
          <p:nvPr/>
        </p:nvSpPr>
        <p:spPr>
          <a:xfrm rot="10800000">
            <a:off x="3432175" y="4797425"/>
            <a:ext cx="484188" cy="7191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232400" y="2852739"/>
            <a:ext cx="482600" cy="288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800">
              <a:solidFill>
                <a:srgbClr val="FFFFFF"/>
              </a:solidFill>
            </a:endParaRPr>
          </a:p>
        </p:txBody>
      </p:sp>
      <p:pic>
        <p:nvPicPr>
          <p:cNvPr id="16" name="Picture 10" descr="LFV_4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7" y="355379"/>
            <a:ext cx="3218657" cy="87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8339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27088" y="1417639"/>
            <a:ext cx="7775575" cy="474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 “Löschangriff“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maximale Übungsdauer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4 Minuten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Beginn: Überfahren der Startlinie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Endet</a:t>
            </a:r>
            <a:r>
              <a:rPr kumimoji="0" lang="de-DE" altLang="de-DE" sz="160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: Befehl </a:t>
            </a: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“Zum Abmarsch fertig!“</a:t>
            </a:r>
          </a:p>
          <a:p>
            <a:pPr eaLnBrk="1" hangingPunct="1">
              <a:lnSpc>
                <a:spcPct val="80000"/>
              </a:lnSpc>
              <a:buClr>
                <a:srgbClr val="CC0000"/>
              </a:buClr>
              <a:buFont typeface="Wingdings" panose="05000000000000000000" pitchFamily="2" charset="2"/>
              <a:buChar char="Ø"/>
            </a:pPr>
            <a:r>
              <a:rPr lang="de-DE" altLang="de-DE" sz="1600" b="1" dirty="0" smtClean="0"/>
              <a:t> </a:t>
            </a:r>
            <a:r>
              <a:rPr lang="de-DE" altLang="de-DE" sz="1600" dirty="0" smtClean="0"/>
              <a:t>Zwischen </a:t>
            </a:r>
            <a:r>
              <a:rPr lang="de-DE" altLang="de-DE" sz="1600" dirty="0"/>
              <a:t>dem Beginn und dem Ende erfolgt </a:t>
            </a:r>
            <a:r>
              <a:rPr lang="de-DE" altLang="de-DE" sz="1600" dirty="0" smtClean="0"/>
              <a:t>ein Schlauchwechsel</a:t>
            </a:r>
          </a:p>
          <a:p>
            <a:pPr eaLnBrk="1" hangingPunct="1">
              <a:lnSpc>
                <a:spcPct val="80000"/>
              </a:lnSpc>
              <a:buClr>
                <a:srgbClr val="CC0000"/>
              </a:buClr>
              <a:buFont typeface="Wingdings" panose="05000000000000000000" pitchFamily="2" charset="2"/>
              <a:buChar char="Ø"/>
            </a:pPr>
            <a:endParaRPr lang="de-DE" altLang="de-DE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de-DE" altLang="de-DE" sz="1600" dirty="0"/>
              <a:t>Auszuführende Tätigkeiten:</a:t>
            </a:r>
          </a:p>
          <a:p>
            <a:pPr eaLnBrk="1" hangingPunct="1">
              <a:lnSpc>
                <a:spcPct val="80000"/>
              </a:lnSpc>
              <a:defRPr/>
            </a:pPr>
            <a:endParaRPr lang="de-DE" altLang="de-DE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Der/Die Einheitsführer/in erhält außerhalb </a:t>
            </a:r>
            <a:r>
              <a:rPr lang="de-DE" altLang="de-DE" sz="1600" dirty="0" smtClean="0"/>
              <a:t>den </a:t>
            </a:r>
            <a:r>
              <a:rPr lang="de-DE" altLang="de-DE" sz="1600" dirty="0"/>
              <a:t>Auftrag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Die Einheit fährt in die Fahrzeugaufstellfläche ein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Wasserentnahme Hydrant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Verkehrssicherung für die Wasserentnahmestelle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Setzen des Verteilers mit anschließenden </a:t>
            </a:r>
            <a:r>
              <a:rPr lang="de-DE" altLang="de-DE" sz="1600" dirty="0" smtClean="0"/>
              <a:t>Löschangriff</a:t>
            </a:r>
            <a:endParaRPr lang="de-DE" altLang="de-DE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Schlauchwechsel als Zeittakt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de-DE" altLang="de-DE" sz="1600" dirty="0"/>
              <a:t> Wiederaufnahme der Brandbekämpfung</a:t>
            </a:r>
          </a:p>
          <a:p>
            <a:pPr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400" dirty="0"/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altLang="de-DE" sz="14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098" y="2926080"/>
            <a:ext cx="3433011" cy="2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2145" y="1417639"/>
            <a:ext cx="7775575" cy="43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 </a:t>
            </a: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„</a:t>
            </a:r>
            <a:r>
              <a:rPr kumimoji="0" lang="de-DE" alt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Maschinistenprüfung</a:t>
            </a: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4213" y="2133600"/>
            <a:ext cx="777557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Sonderprüfung Maschinistin / Maschinist.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Sicherer Umgang mit dem Fahrzeug.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de-DE" altLang="de-DE" sz="16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Bewusstsein für Abmessungen und Reaktion des Fahrzeugs.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de-DE" altLang="de-DE" sz="16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L="342900" lvl="0" indent="-342900" eaLnBrk="1" hangingPunct="1">
              <a:lnSpc>
                <a:spcPct val="150000"/>
              </a:lnSpc>
              <a:buClr>
                <a:srgbClr val="00B050"/>
              </a:buClr>
              <a:buFont typeface="Verdana" panose="020B0604030504040204" pitchFamily="34" charset="0"/>
              <a:buChar char="+"/>
              <a:defRPr/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Maschinistin / Maschinist muss im Besitz der erforderlichen Fahrerlaubnis sein.</a:t>
            </a:r>
          </a:p>
          <a:p>
            <a:pPr marL="342900" lvl="0" indent="-342900" eaLnBrk="1" hangingPunct="1">
              <a:lnSpc>
                <a:spcPct val="150000"/>
              </a:lnSpc>
              <a:buClr>
                <a:srgbClr val="CC0000"/>
              </a:buClr>
              <a:buFont typeface="Verdana" panose="020B0604030504040204" pitchFamily="34" charset="0"/>
              <a:buChar char="-"/>
              <a:defRPr/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Maschinisten-Lehrgang ist nicht erforderlich.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130" y="240272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0" y="331788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82146" y="1417639"/>
            <a:ext cx="3016078" cy="43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 </a:t>
            </a: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„</a:t>
            </a:r>
            <a:r>
              <a:rPr kumimoji="0" lang="de-DE" altLang="de-DE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Maschinistenprüfung</a:t>
            </a: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7924800" y="2397971"/>
            <a:ext cx="1397330" cy="18296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Grafik 19"/>
          <p:cNvPicPr/>
          <p:nvPr/>
        </p:nvPicPr>
        <p:blipFill>
          <a:blip r:embed="rId5"/>
          <a:stretch>
            <a:fillRect/>
          </a:stretch>
        </p:blipFill>
        <p:spPr>
          <a:xfrm>
            <a:off x="4125129" y="90657"/>
            <a:ext cx="4498336" cy="6251508"/>
          </a:xfrm>
          <a:prstGeom prst="rect">
            <a:avLst/>
          </a:prstGeom>
        </p:spPr>
      </p:pic>
      <p:pic>
        <p:nvPicPr>
          <p:cNvPr id="21" name="Grafik 20"/>
          <p:cNvPicPr/>
          <p:nvPr/>
        </p:nvPicPr>
        <p:blipFill>
          <a:blip r:embed="rId6"/>
          <a:stretch>
            <a:fillRect/>
          </a:stretch>
        </p:blipFill>
        <p:spPr>
          <a:xfrm>
            <a:off x="289959" y="2719449"/>
            <a:ext cx="3835169" cy="311133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237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17959" y="1589703"/>
            <a:ext cx="940407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Modul „Atemschutz“</a:t>
            </a:r>
          </a:p>
          <a:p>
            <a:endParaRPr lang="de-DE" sz="1600" dirty="0" smtClean="0"/>
          </a:p>
          <a:p>
            <a:r>
              <a:rPr lang="de-DE" sz="1600" dirty="0" smtClean="0"/>
              <a:t>Auftrag: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Kurzprüfung </a:t>
            </a:r>
            <a:r>
              <a:rPr lang="de-DE" sz="1600" dirty="0"/>
              <a:t>der Atemschutzgeräte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Anlegen der Atemschutzgeräte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Anlegen der Atemanschluss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Meldung bei AS-Überwachung bei Anlegen, Zielerreichung und Ablegen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/>
              <a:t>Die Übung wird mit angeschlossenem Gerät durchgeführt.</a:t>
            </a:r>
          </a:p>
          <a:p>
            <a:endParaRPr lang="de-DE" sz="1600" dirty="0"/>
          </a:p>
          <a:p>
            <a:r>
              <a:rPr lang="de-DE" sz="1600" dirty="0" smtClean="0"/>
              <a:t>Belastungsübung: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Transport von 4 Schaummittelbehältern auf der gesamten Strecke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Übersteigen der Leiterwand (Hin- und Rückweg, Schaummittelbehälter werden seitlich abgestellt)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Durchkriechen des Kriechtunnels 2m (Hin- und Rückweg)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Kraftkoordinationswerfen von 4 Medizinbällen in einen Behälter</a:t>
            </a:r>
          </a:p>
          <a:p>
            <a:endParaRPr lang="de-DE" sz="1600" dirty="0"/>
          </a:p>
          <a:p>
            <a:r>
              <a:rPr lang="de-DE" sz="1600" dirty="0" smtClean="0"/>
              <a:t>Gesamtzeit: </a:t>
            </a:r>
            <a:r>
              <a:rPr lang="de-DE" sz="1600" dirty="0" smtClean="0"/>
              <a:t>3:30 </a:t>
            </a:r>
            <a:r>
              <a:rPr lang="de-DE" sz="1600" dirty="0" smtClean="0"/>
              <a:t>Minuten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433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817959" y="1589703"/>
            <a:ext cx="94040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Modul „Atemschutz“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r>
              <a:rPr lang="de-DE" sz="1600" dirty="0" smtClean="0"/>
              <a:t>Voraussetzung: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2 AT-Geräteträger mit Atemschutzgeräteträgerausbildung und gültiger G26/3 Untersuchung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1 Pers. für Atemschutzüberwachung</a:t>
            </a:r>
          </a:p>
          <a:p>
            <a:endParaRPr lang="de-DE" sz="1600" dirty="0"/>
          </a:p>
          <a:p>
            <a:r>
              <a:rPr lang="de-DE" sz="1600" dirty="0" smtClean="0"/>
              <a:t>Rahmenbedingungen:</a:t>
            </a:r>
          </a:p>
          <a:p>
            <a:r>
              <a:rPr lang="de-DE" sz="1600" dirty="0" smtClean="0"/>
              <a:t>Für dieses Modul werden folgende Ausrüstungsgegenstände benötigt: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2 Atemschutzgeräte komplett mit Masken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1 Atemschutzüberwachungstafel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2 HRTs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 smtClean="0"/>
              <a:t>PSA 12 (DGUV) für Brandbekämpfung im Innenangriff</a:t>
            </a:r>
          </a:p>
          <a:p>
            <a:endParaRPr lang="de-DE" sz="1600" dirty="0" smtClean="0"/>
          </a:p>
          <a:p>
            <a:endParaRPr lang="de-DE" sz="2000" dirty="0"/>
          </a:p>
          <a:p>
            <a:r>
              <a:rPr lang="de-DE" dirty="0" smtClean="0"/>
              <a:t>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90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17959" y="1577368"/>
            <a:ext cx="925006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Modul </a:t>
            </a:r>
            <a:r>
              <a:rPr lang="de-DE" sz="1600" b="1" dirty="0" smtClean="0"/>
              <a:t>„Funkübung“</a:t>
            </a:r>
            <a:r>
              <a:rPr lang="de-DE" b="1" dirty="0"/>
              <a:t/>
            </a:r>
            <a:br>
              <a:rPr lang="de-DE" b="1" dirty="0"/>
            </a:br>
            <a:endParaRPr lang="de-DE" b="1" dirty="0" smtClean="0"/>
          </a:p>
          <a:p>
            <a:r>
              <a:rPr lang="de-DE" sz="1600" u="sng" dirty="0" smtClean="0"/>
              <a:t>Auftrag</a:t>
            </a:r>
          </a:p>
          <a:p>
            <a:r>
              <a:rPr lang="de-DE" sz="1600" dirty="0" smtClean="0"/>
              <a:t>Der Melder ist im Rahmen einer Kreisfeuerwehrbereitschaftsübung als Führungspersonal eingesetzt.</a:t>
            </a:r>
          </a:p>
          <a:p>
            <a:r>
              <a:rPr lang="de-DE" sz="1600" dirty="0" smtClean="0"/>
              <a:t>Im Rahmen der Übung muss er einen Funkspruch (TMO) entgegennehmen, eine Standortbestimmung vornehmen, die anrückenden Kräfte informieren (zweite TMO-Rufgruppe) und seinem Einheitsführer über (DMO) eine Lagemeldung absetzen.</a:t>
            </a:r>
          </a:p>
          <a:p>
            <a:endParaRPr lang="de-DE" sz="1600" u="sng" dirty="0" smtClean="0"/>
          </a:p>
          <a:p>
            <a:r>
              <a:rPr lang="de-DE" sz="1600" u="sng" dirty="0" smtClean="0"/>
              <a:t>Auszuführende </a:t>
            </a:r>
            <a:r>
              <a:rPr lang="de-DE" sz="1600" u="sng" dirty="0"/>
              <a:t>Tätigkeiten</a:t>
            </a:r>
            <a:endParaRPr lang="de-DE" sz="1600" dirty="0"/>
          </a:p>
          <a:p>
            <a:r>
              <a:rPr lang="de-DE" sz="1600" dirty="0"/>
              <a:t>Aufgabe Nr.1: Entgegennehmen eines </a:t>
            </a:r>
            <a:r>
              <a:rPr lang="de-DE" sz="1600" dirty="0" smtClean="0"/>
              <a:t>Funkspruches</a:t>
            </a:r>
          </a:p>
          <a:p>
            <a:r>
              <a:rPr lang="de-DE" sz="1600" dirty="0" smtClean="0"/>
              <a:t>Aufgabe Nr.2</a:t>
            </a:r>
            <a:r>
              <a:rPr lang="de-DE" sz="1600" dirty="0"/>
              <a:t>: </a:t>
            </a:r>
            <a:r>
              <a:rPr lang="de-DE" sz="1600" dirty="0" smtClean="0"/>
              <a:t>Koordinatenbestimmung</a:t>
            </a:r>
          </a:p>
          <a:p>
            <a:r>
              <a:rPr lang="de-DE" sz="1600" dirty="0" smtClean="0"/>
              <a:t>Aufgabe Nr.3</a:t>
            </a:r>
            <a:r>
              <a:rPr lang="de-DE" sz="1600" dirty="0"/>
              <a:t>: Wechsel des </a:t>
            </a:r>
            <a:r>
              <a:rPr lang="de-DE" sz="1600" dirty="0" err="1"/>
              <a:t>HRT´s</a:t>
            </a:r>
            <a:r>
              <a:rPr lang="de-DE" sz="1600" dirty="0"/>
              <a:t> vom TMO Modus in </a:t>
            </a:r>
            <a:r>
              <a:rPr lang="de-DE" sz="1600" dirty="0" smtClean="0"/>
              <a:t>die </a:t>
            </a:r>
            <a:r>
              <a:rPr lang="de-DE" sz="1600" dirty="0"/>
              <a:t>zweite Rufgruppe TMO</a:t>
            </a:r>
          </a:p>
          <a:p>
            <a:r>
              <a:rPr lang="de-DE" sz="1600" dirty="0" smtClean="0"/>
              <a:t>Aufgabe Nr.4: Absetzen der Meldung an die anrückenden Einheiten im TMO Modus</a:t>
            </a:r>
          </a:p>
          <a:p>
            <a:r>
              <a:rPr lang="de-DE" sz="1600" dirty="0" smtClean="0"/>
              <a:t>Aufgabe Nr.5: Wechseln des </a:t>
            </a:r>
            <a:r>
              <a:rPr lang="de-DE" sz="1600" dirty="0" err="1" smtClean="0"/>
              <a:t>HRT`s</a:t>
            </a:r>
            <a:r>
              <a:rPr lang="de-DE" sz="1600" dirty="0" smtClean="0"/>
              <a:t> vom TMO Modus in eine benannte Rufgruppe im DMO Modus</a:t>
            </a:r>
          </a:p>
          <a:p>
            <a:r>
              <a:rPr lang="de-DE" sz="1600" dirty="0" smtClean="0"/>
              <a:t>Aufgabe Nr.6: Absetzen einer Lagemeldung an seinen Einheitsführer</a:t>
            </a:r>
          </a:p>
        </p:txBody>
      </p:sp>
    </p:spTree>
    <p:extLst>
      <p:ext uri="{BB962C8B-B14F-4D97-AF65-F5344CB8AC3E}">
        <p14:creationId xmlns:p14="http://schemas.microsoft.com/office/powerpoint/2010/main" val="5527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sp>
        <p:nvSpPr>
          <p:cNvPr id="9" name="Untertitel 2"/>
          <p:cNvSpPr txBox="1">
            <a:spLocks/>
          </p:cNvSpPr>
          <p:nvPr/>
        </p:nvSpPr>
        <p:spPr bwMode="auto">
          <a:xfrm>
            <a:off x="2676625" y="4674670"/>
            <a:ext cx="7420276" cy="11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rgbClr val="FF0000"/>
                </a:solidFill>
              </a:rPr>
              <a:t>Leistungsvergleich LK Hildesheim:</a:t>
            </a:r>
          </a:p>
          <a:p>
            <a:pPr eaLnBrk="1" hangingPunct="1"/>
            <a:r>
              <a:rPr lang="de-DE" altLang="de-DE" b="1" dirty="0" smtClean="0">
                <a:solidFill>
                  <a:srgbClr val="FF0000"/>
                </a:solidFill>
              </a:rPr>
              <a:t>15.06.2019</a:t>
            </a:r>
            <a:endParaRPr lang="de-DE" altLang="de-DE" b="1" dirty="0">
              <a:solidFill>
                <a:srgbClr val="FF0000"/>
              </a:solidFill>
            </a:endParaRP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573" y="1633507"/>
            <a:ext cx="2346854" cy="22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/>
          <a:p>
            <a:pPr lvl="0" algn="l">
              <a:buClr>
                <a:srgbClr val="CC0000"/>
              </a:buClr>
            </a:pP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1. Zielsetzung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Feuerwehrdienstvorschrift 1 „Grundtätigkeiten – Lösch- und Hilfeleistungseinsatz“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Feuerwehrdienstvorschrift 3 „Einheiten im Lösch- und Hilfeleistungseinsatz“ 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Und diese entsprechend anzuwenden.</a:t>
            </a:r>
          </a:p>
          <a:p>
            <a:pPr lvl="0" algn="l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Die allgemeine Ausbildung und die Durchführung von Einsatzübungen unter Annahme realer Gegebenheiten muss in allen Feuerwehren vorrangig betrieben werden.  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Diese Bestimmungen unverändert für alle Vorentscheidungsvergleiche zu übernehmen.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 algn="l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Einheiten, die am Regional- und Landesentscheid teilnehmen, müssen sich bei Vorentscheiden nach diesen Bestimmungen qualifiziert haben.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294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07899" y="1535001"/>
            <a:ext cx="9176201" cy="448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5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Voraussetzungen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Voraussetzungen an die Teilnehmer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Alle teilnehmenden Einheiten starten in einer Wertungsklasse.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 die Möglichkeit einer erfolgreichen Teilnahme zu wahren, muss jeder gemeldete Feuerwehrangehörige an mindestens einem Modul teilgenommen haben.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Für die Teilnahme an den Leistungsvergleichen mit einer Staffel sind mindestens 6 Teilnehmerinnen/ Teilnehmer notwendig; maximal 8 Teilnehmerinnen/ Teilnehmer zulässig.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Für die Teilnahme an den Leistungsvergleichen mit einer Gruppe sind mindestens 9 Teilnehmerinnen/ Teilnehmer notwendig; maximal 12 Teilnehmerinnen/ Teilnehmer zulässig.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88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3719" y="1417639"/>
            <a:ext cx="1012910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de-DE" altLang="de-DE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2. Voraussetzungen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b="1" kern="0" dirty="0" smtClean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b="1" kern="0" dirty="0" smtClean="0">
                <a:solidFill>
                  <a:srgbClr val="000000"/>
                </a:solidFill>
                <a:latin typeface="Verdana"/>
              </a:rPr>
              <a:t>Voraussetzungen </a:t>
            </a:r>
            <a:r>
              <a:rPr lang="de-DE" altLang="de-DE" sz="1600" b="1" kern="0" dirty="0">
                <a:solidFill>
                  <a:srgbClr val="000000"/>
                </a:solidFill>
                <a:latin typeface="Verdana"/>
              </a:rPr>
              <a:t>an die </a:t>
            </a:r>
            <a:r>
              <a:rPr lang="de-DE" altLang="de-DE" sz="1600" b="1" kern="0" dirty="0" smtClean="0">
                <a:solidFill>
                  <a:srgbClr val="000000"/>
                </a:solidFill>
                <a:latin typeface="Verdana"/>
              </a:rPr>
              <a:t>Teilnehmer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Alle teilnehmenden Feuerwehrmitglieder haben entsprechend der zu absolvierenden Module die vorgeschriebene persönliche Schutzkleidung gemäß </a:t>
            </a:r>
            <a:r>
              <a:rPr lang="de-DE" altLang="de-DE" sz="1600" kern="0" dirty="0">
                <a:solidFill>
                  <a:srgbClr val="000000"/>
                </a:solidFill>
                <a:latin typeface="Verdana"/>
                <a:hlinkClick r:id="rId5" action="ppaction://hlinkfile"/>
              </a:rPr>
              <a:t>Anlage 3</a:t>
            </a: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 der Feuerwehrverordnung zu tragen.  </a:t>
            </a:r>
          </a:p>
          <a:p>
            <a:pPr lvl="0">
              <a:buClr>
                <a:srgbClr val="CC0000"/>
              </a:buClr>
            </a:pPr>
            <a:endParaRPr lang="de-DE" altLang="de-DE" sz="10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Die teilnehmenden Einheiten starten mit einem Löschfahrzeug nach Typ 2 der Anlage 1 der Feuerwehrverordnung (</a:t>
            </a:r>
            <a:r>
              <a:rPr lang="de-DE" altLang="de-DE" sz="1600" kern="0" dirty="0" err="1">
                <a:solidFill>
                  <a:srgbClr val="000000"/>
                </a:solidFill>
                <a:latin typeface="Verdana"/>
              </a:rPr>
              <a:t>FwVO</a:t>
            </a: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). Das Fahrzeug muss in allen Modulen verwendet werden.</a:t>
            </a:r>
          </a:p>
          <a:p>
            <a:pPr lvl="0">
              <a:buClr>
                <a:srgbClr val="CC0000"/>
              </a:buClr>
            </a:pPr>
            <a:endParaRPr lang="de-DE" altLang="de-DE" sz="10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Alle beim Leistungsvergleich eingesetzten Fahrzeuge, die persönliche und technische Ausrüstung und die Geräte müssen den Vorschriften in den gültigen Fassungen entsprechen. </a:t>
            </a:r>
          </a:p>
          <a:p>
            <a:pPr lvl="0">
              <a:buClr>
                <a:srgbClr val="CC0000"/>
              </a:buClr>
            </a:pPr>
            <a:endParaRPr lang="de-DE" altLang="de-DE" sz="10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Fahrzeuge, die keinem genormten Fahrzeugtyp entsprechen, müssen die Anforderungen der </a:t>
            </a:r>
            <a:r>
              <a:rPr lang="de-DE" altLang="de-DE" sz="1600" kern="0" dirty="0" err="1">
                <a:solidFill>
                  <a:srgbClr val="000000"/>
                </a:solidFill>
                <a:latin typeface="Verdana"/>
              </a:rPr>
              <a:t>FwVO</a:t>
            </a: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 Typ 2 Anlage 1 erfüllen.</a:t>
            </a: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42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3719" y="1417639"/>
            <a:ext cx="939758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CC0000"/>
              </a:buClr>
            </a:pPr>
            <a:r>
              <a:rPr lang="de-DE" altLang="de-DE" sz="1400" kern="0" dirty="0">
                <a:solidFill>
                  <a:srgbClr val="000000"/>
                </a:solidFill>
                <a:latin typeface="Verdana"/>
              </a:rPr>
              <a:t> </a:t>
            </a: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3. Sonderregelungen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>
              <a:buClr>
                <a:srgbClr val="CC0000"/>
              </a:buClr>
            </a:pPr>
            <a:r>
              <a:rPr lang="de-DE" altLang="de-DE" sz="1600" b="1" kern="0" dirty="0" smtClean="0">
                <a:solidFill>
                  <a:srgbClr val="000000"/>
                </a:solidFill>
                <a:latin typeface="Verdana"/>
              </a:rPr>
              <a:t>Zeiteinheiten</a:t>
            </a: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Der Gesamtleistungsvergleich ist modular aufgebaut. Jedes Modul verfügt über ein Zeitlimit. Wird die Gesamtzeit überschritten, so gilt das Modul als nicht bestanden. 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Innerhalb der Module kann es Zeittakte geben. Die Zeittakte dienen als unterstützende Komponente zur Festlegung einer Reihenfolge bei der Bekanntgabe der Platzierungen. </a:t>
            </a:r>
          </a:p>
          <a:p>
            <a:pPr lvl="0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Grundsätzlich haben die Zeittakte keinen direkten Einfluss auf das Erreichen der Leistung und das Bestehen des Gesamtvergleichs.</a:t>
            </a:r>
          </a:p>
        </p:txBody>
      </p:sp>
    </p:spTree>
    <p:extLst>
      <p:ext uri="{BB962C8B-B14F-4D97-AF65-F5344CB8AC3E}">
        <p14:creationId xmlns:p14="http://schemas.microsoft.com/office/powerpoint/2010/main" val="936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3719" y="1417639"/>
            <a:ext cx="9359081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CC0000"/>
              </a:buClr>
            </a:pPr>
            <a:r>
              <a:rPr lang="de-DE" altLang="de-DE" sz="1400" kern="0" dirty="0">
                <a:solidFill>
                  <a:srgbClr val="000000"/>
                </a:solidFill>
                <a:latin typeface="Verdana"/>
              </a:rPr>
              <a:t> </a:t>
            </a: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4. Bewertung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>
              <a:buClr>
                <a:srgbClr val="CC0000"/>
              </a:buClr>
            </a:pPr>
            <a:r>
              <a:rPr lang="de-DE" altLang="de-DE" sz="1600" b="1" kern="0" dirty="0">
                <a:solidFill>
                  <a:srgbClr val="000000"/>
                </a:solidFill>
                <a:latin typeface="Verdana"/>
              </a:rPr>
              <a:t>4.1 Leistungsbewertungen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Um einen objektiven Leistungsvergleich zwischen den angetretenen Einheiten aufzustellen, wird die Bewertung der einzelnen Module in Erreichungsgraden gemessen. 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Jedes Modul in sich hat einen maximalen Erreichungsgrad von 100%. 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  </a:t>
            </a: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Innerhalb eines Kriteriums können Verstöße gegebenenfalls häufiger gemacht werden. </a:t>
            </a:r>
          </a:p>
          <a:p>
            <a:pPr lvl="0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Verstöße gegen Regeln der UVV werden innerhalb eines Kriteriums immer mit 50% Abzug belegt.</a:t>
            </a:r>
          </a:p>
        </p:txBody>
      </p:sp>
    </p:spTree>
    <p:extLst>
      <p:ext uri="{BB962C8B-B14F-4D97-AF65-F5344CB8AC3E}">
        <p14:creationId xmlns:p14="http://schemas.microsoft.com/office/powerpoint/2010/main" val="161575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3719" y="1417639"/>
            <a:ext cx="96093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CC0000"/>
              </a:buClr>
            </a:pPr>
            <a:endParaRPr lang="de-DE" altLang="de-DE" sz="1400" b="1" u="sng" kern="0" dirty="0" smtClean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b="1" u="sng" kern="0" dirty="0" smtClean="0">
                <a:solidFill>
                  <a:srgbClr val="000000"/>
                </a:solidFill>
                <a:latin typeface="Verdana"/>
              </a:rPr>
              <a:t>4</a:t>
            </a: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. Bewertung</a:t>
            </a:r>
          </a:p>
          <a:p>
            <a:pPr lvl="0"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b="1" kern="0" dirty="0">
                <a:solidFill>
                  <a:srgbClr val="000000"/>
                </a:solidFill>
                <a:latin typeface="Verdana"/>
              </a:rPr>
              <a:t>4.2 Modularer Aufbau</a:t>
            </a:r>
          </a:p>
          <a:p>
            <a:pPr lvl="0"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Je nach Ebene des Leistungsvergleichs sind unterschiedlich viele Module zu absolvieren: </a:t>
            </a:r>
          </a:p>
          <a:p>
            <a:pPr lvl="0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Bis Kreisebene 3 Module.</a:t>
            </a:r>
          </a:p>
          <a:p>
            <a:pPr lvl="0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Auf Regionalebene 4 Module.</a:t>
            </a:r>
          </a:p>
          <a:p>
            <a:pPr lvl="0"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Auf Landesebene 5 Module.</a:t>
            </a:r>
          </a:p>
        </p:txBody>
      </p:sp>
    </p:spTree>
    <p:extLst>
      <p:ext uri="{BB962C8B-B14F-4D97-AF65-F5344CB8AC3E}">
        <p14:creationId xmlns:p14="http://schemas.microsoft.com/office/powerpoint/2010/main" val="424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13719" y="1417638"/>
            <a:ext cx="9686340" cy="419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>
              <a:buClr>
                <a:srgbClr val="CC0000"/>
              </a:buClr>
            </a:pPr>
            <a:endParaRPr lang="de-DE" altLang="de-DE" sz="1600" b="1" u="sng" kern="0" dirty="0" smtClean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b="1" u="sng" kern="0" dirty="0">
                <a:solidFill>
                  <a:srgbClr val="000000"/>
                </a:solidFill>
                <a:latin typeface="Verdana"/>
              </a:rPr>
              <a:t>4. Bewertung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b="1" kern="0" dirty="0">
                <a:solidFill>
                  <a:srgbClr val="000000"/>
                </a:solidFill>
                <a:latin typeface="Verdana"/>
              </a:rPr>
              <a:t>4.2 Modularer Aufbau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Die Gewichtung der einzelnen Module ist vorgegeben: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kern="0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Modul		Bis Kreisebene	Regionalebene	Landesebene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A		40 %		30 %		30 %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B		30 %		25 %		25 %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C		30 %		25 %		20 %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		 ---		20 %		15 %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E	 	---		 --- 		10 %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Summe		100 %		100 %		100 %</a:t>
            </a: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endParaRPr lang="de-DE" altLang="de-DE" sz="1600" b="1" kern="0" dirty="0">
              <a:solidFill>
                <a:srgbClr val="000000"/>
              </a:solidFill>
              <a:latin typeface="Verdana"/>
            </a:endParaRPr>
          </a:p>
          <a:p>
            <a:pPr lvl="0" eaLnBrk="1" hangingPunct="1">
              <a:lnSpc>
                <a:spcPct val="80000"/>
              </a:lnSpc>
              <a:buClr>
                <a:srgbClr val="CC0000"/>
              </a:buClr>
            </a:pPr>
            <a:r>
              <a:rPr lang="de-DE" altLang="de-DE" sz="1600" kern="0" dirty="0">
                <a:solidFill>
                  <a:srgbClr val="000000"/>
                </a:solidFill>
                <a:latin typeface="Verdana"/>
              </a:rPr>
              <a:t>Die turnusmäßige Festlegung der durchzuführenden Module trifft das für Inneres zuständige Ministerium in Einvernehmen mit dem Landesfeuerwehrverband Niedersachsen nach einem durchgeführten Landesvergleich.</a:t>
            </a:r>
          </a:p>
        </p:txBody>
      </p:sp>
    </p:spTree>
    <p:extLst>
      <p:ext uri="{BB962C8B-B14F-4D97-AF65-F5344CB8AC3E}">
        <p14:creationId xmlns:p14="http://schemas.microsoft.com/office/powerpoint/2010/main" val="36665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7014"/>
            <a:ext cx="258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Datumsplatzhalt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351864-E188-44E4-8260-2567ADBE7789}" type="datetime1">
              <a:rPr lang="de-DE" altLang="de-DE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11.01.2019</a:t>
            </a:fld>
            <a:endParaRPr lang="en-US" altLang="de-DE" sz="1400">
              <a:solidFill>
                <a:srgbClr val="000000"/>
              </a:solidFill>
            </a:endParaRPr>
          </a:p>
        </p:txBody>
      </p:sp>
      <p:sp>
        <p:nvSpPr>
          <p:cNvPr id="4102" name="Fußzeilenplatzhalt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de-DE" sz="1400">
                <a:solidFill>
                  <a:srgbClr val="000000"/>
                </a:solidFill>
              </a:rPr>
              <a:t>FBL Wettbewerbe Heiko Bartels</a:t>
            </a:r>
          </a:p>
        </p:txBody>
      </p:sp>
      <p:pic>
        <p:nvPicPr>
          <p:cNvPr id="10" name="Picture 10" descr="LFV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3600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825625" y="1314451"/>
            <a:ext cx="8540750" cy="4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de-DE" sz="1600" b="1" kern="0" dirty="0" smtClean="0">
                <a:solidFill>
                  <a:srgbClr val="000000"/>
                </a:solidFill>
                <a:latin typeface="Verdana"/>
              </a:rPr>
              <a:t>Modul “Kuppeln einer Saugleitung</a:t>
            </a:r>
            <a:r>
              <a:rPr lang="de-DE" sz="1600" kern="0" dirty="0" smtClean="0">
                <a:solidFill>
                  <a:srgbClr val="000000"/>
                </a:solidFill>
                <a:latin typeface="Verdana"/>
              </a:rPr>
              <a:t>“</a:t>
            </a:r>
            <a:endParaRPr lang="de-DE" sz="1600" kern="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9" name="Grafik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4" y="1849227"/>
            <a:ext cx="6121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8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612</Words>
  <Application>Microsoft Office PowerPoint</Application>
  <PresentationFormat>Benutzerdefiniert</PresentationFormat>
  <Paragraphs>259</Paragraphs>
  <Slides>19</Slides>
  <Notes>18</Notes>
  <HiddenSlides>0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1_Office Theme</vt:lpstr>
      <vt:lpstr>Profil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SVLFG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Bartels, Heiko</dc:creator>
  <cp:lastModifiedBy>Heiko Bartels</cp:lastModifiedBy>
  <cp:revision>16</cp:revision>
  <dcterms:created xsi:type="dcterms:W3CDTF">2019-01-07T07:29:29Z</dcterms:created>
  <dcterms:modified xsi:type="dcterms:W3CDTF">2019-01-11T12:20:21Z</dcterms:modified>
</cp:coreProperties>
</file>